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56" r:id="rId2"/>
    <p:sldId id="981" r:id="rId3"/>
    <p:sldId id="843" r:id="rId4"/>
    <p:sldId id="850" r:id="rId5"/>
    <p:sldId id="844" r:id="rId6"/>
    <p:sldId id="963" r:id="rId7"/>
    <p:sldId id="968" r:id="rId8"/>
    <p:sldId id="974" r:id="rId9"/>
    <p:sldId id="975" r:id="rId10"/>
    <p:sldId id="971" r:id="rId11"/>
    <p:sldId id="976" r:id="rId12"/>
    <p:sldId id="851" r:id="rId13"/>
    <p:sldId id="977" r:id="rId14"/>
    <p:sldId id="980" r:id="rId15"/>
    <p:sldId id="886" r:id="rId16"/>
    <p:sldId id="845" r:id="rId17"/>
    <p:sldId id="978" r:id="rId18"/>
    <p:sldId id="979" r:id="rId19"/>
    <p:sldId id="871" r:id="rId20"/>
    <p:sldId id="973" r:id="rId21"/>
    <p:sldId id="852" r:id="rId22"/>
    <p:sldId id="992" r:id="rId23"/>
    <p:sldId id="982" r:id="rId24"/>
    <p:sldId id="993" r:id="rId25"/>
    <p:sldId id="983" r:id="rId26"/>
    <p:sldId id="905" r:id="rId27"/>
    <p:sldId id="914" r:id="rId28"/>
    <p:sldId id="859" r:id="rId29"/>
    <p:sldId id="915" r:id="rId30"/>
    <p:sldId id="917" r:id="rId31"/>
    <p:sldId id="987" r:id="rId32"/>
    <p:sldId id="991" r:id="rId33"/>
    <p:sldId id="986" r:id="rId34"/>
    <p:sldId id="988" r:id="rId35"/>
    <p:sldId id="989" r:id="rId36"/>
    <p:sldId id="9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0066"/>
    <a:srgbClr val="FCD5B5"/>
    <a:srgbClr val="F2F2F2"/>
    <a:srgbClr val="3F9335"/>
    <a:srgbClr val="125B32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421A-E914-41D6-837E-E783AB16F2DF}" v="1016" dt="2020-09-04T16:32:44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67" autoAdjust="0"/>
    <p:restoredTop sz="78923" autoAdjust="0"/>
  </p:normalViewPr>
  <p:slideViewPr>
    <p:cSldViewPr snapToGrid="0" snapToObjects="1">
      <p:cViewPr varScale="1">
        <p:scale>
          <a:sx n="92" d="100"/>
          <a:sy n="92" d="100"/>
        </p:scale>
        <p:origin x="1761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0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5FF3-9FA2-1C4A-AAEA-4750F890D655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E59E-8276-2140-BA34-7EF057B92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6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80D89-5C43-EF4A-AA48-38E879565468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6610F-FCBD-844B-B814-9F48A27E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8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0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0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byte?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6610F-FCBD-844B-B814-9F48A27EB7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9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147F-079F-4846-994D-0DB4A1A045D4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91736-879B-FE48-95EC-EDE8A01D99DB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160F-44E5-DA43-A440-B77513F80BF6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0671-2720-6742-BF3B-130F38BFD6C2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F912-C460-F747-A5A7-E580342BDBD8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1225-B413-9941-B6FE-722B9F1A3838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F182-DE75-D141-B72A-8599E29248A5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C2D7A-8A1B-DA48-9B0B-0DEE102746F0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C787-59C9-0445-8F38-642A8469076F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0209-807A-E542-A52E-D898C2D2B27F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7158-6770-8C48-8082-76913598A291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FEBD-E571-1443-AA22-BB9E67C15179}" type="datetime1">
              <a:rPr lang="zh-CN" altLang="en-US" smtClean="0"/>
              <a:t>2020/9/4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25D3-B44C-8840-A520-1CC9BA577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horror+emoji&amp;sxsrf=ALeKk023Cg8v6mBb4dBnCigKDVHttKuVnQ:1599190544923&amp;tbm=isch&amp;source=iu&amp;ictx=1&amp;fir=mRA8SveDhQ3W1M%252CUPoFfhQCjcfNQM%252C_&amp;vet=1&amp;usg=AI4_-kQ7WjfKC1eoMxncH-0B4nXVPpngCQ&amp;sa=X&amp;ved=2ahUKEwihvO6Cyc7rAhWPgXIEHao1DM0Q_h0wAnoECAwQBg#imgrc=mRA8SveDhQ3W1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7578"/>
            <a:ext cx="9144000" cy="1788655"/>
          </a:xfrm>
        </p:spPr>
        <p:txBody>
          <a:bodyPr>
            <a:no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Bits, Bytes, </a:t>
            </a:r>
            <a:r>
              <a:rPr lang="en-US" sz="4800" b="0" dirty="0" err="1">
                <a:solidFill>
                  <a:schemeClr val="tx1"/>
                </a:solidFill>
                <a:latin typeface="Arial"/>
                <a:ea typeface="Verdana" pitchFamily="34" charset="0"/>
                <a:cs typeface="Arial"/>
              </a:rPr>
              <a:t>Ints</a:t>
            </a:r>
            <a:endParaRPr lang="en-US" sz="4800" b="0" dirty="0">
              <a:solidFill>
                <a:schemeClr val="tx1"/>
              </a:solidFill>
              <a:latin typeface="Arial"/>
              <a:ea typeface="Verdana" pitchFamily="34" charset="0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4163" y="3796233"/>
            <a:ext cx="1570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Verdana" pitchFamily="34" charset="0"/>
                <a:cs typeface="Arial"/>
              </a:rPr>
              <a:t>Jinyang Li</a:t>
            </a:r>
          </a:p>
        </p:txBody>
      </p:sp>
      <p:sp>
        <p:nvSpPr>
          <p:cNvPr id="4" name="矩形 10"/>
          <p:cNvSpPr/>
          <p:nvPr/>
        </p:nvSpPr>
        <p:spPr>
          <a:xfrm>
            <a:off x="3498424" y="5691884"/>
            <a:ext cx="448289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altLang="zh-CN" sz="2400" dirty="0"/>
              <a:t>Some slides are due to Tiger Wang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6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"/>
    </mc:Choice>
    <mc:Fallback xmlns="">
      <p:transition xmlns:p14="http://schemas.microsoft.com/office/powerpoint/2010/main" spd="slow" advTm="38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Approximations of powers of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6966" y="2046218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10</a:t>
            </a:r>
            <a:r>
              <a:rPr lang="en-US" sz="2800" dirty="0"/>
              <a:t>  = 1024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96707" y="1947300"/>
            <a:ext cx="2107634" cy="707886"/>
            <a:chOff x="3196707" y="1947300"/>
            <a:chExt cx="2107634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3196707" y="1947300"/>
              <a:ext cx="4401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9489" y="2046218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 </a:t>
              </a:r>
              <a:r>
                <a:rPr lang="en-US" sz="2800" dirty="0"/>
                <a:t> (Kilo)</a:t>
              </a:r>
              <a:endParaRPr lang="en-US" sz="2800" baseline="30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24130" y="289344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20</a:t>
            </a:r>
            <a:r>
              <a:rPr lang="en-US" sz="2800" dirty="0"/>
              <a:t>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1170" y="2708782"/>
            <a:ext cx="3359184" cy="707886"/>
            <a:chOff x="1851170" y="2708782"/>
            <a:chExt cx="3359184" cy="70788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1851170" y="270878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678" y="2886672"/>
              <a:ext cx="2888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3*2 </a:t>
              </a:r>
              <a:r>
                <a:rPr lang="en-US" sz="2800" dirty="0"/>
                <a:t>= 10</a:t>
              </a:r>
              <a:r>
                <a:rPr lang="en-US" sz="2800" baseline="30000" dirty="0"/>
                <a:t>6 </a:t>
              </a:r>
              <a:r>
                <a:rPr lang="en-US" sz="2800" dirty="0"/>
                <a:t> (Mega)</a:t>
              </a:r>
              <a:endParaRPr lang="en-US" sz="2800" baseline="30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39473" y="3782840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30</a:t>
            </a:r>
            <a:r>
              <a:rPr lang="en-US" sz="2800" dirty="0"/>
              <a:t>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18005" y="3598174"/>
            <a:ext cx="3129758" cy="707886"/>
            <a:chOff x="1918005" y="3598174"/>
            <a:chExt cx="3129758" cy="707886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1918005" y="3598174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7021" y="3776064"/>
              <a:ext cx="2710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3*3 </a:t>
              </a:r>
              <a:r>
                <a:rPr lang="en-US" sz="2800" dirty="0"/>
                <a:t>= 10</a:t>
              </a:r>
              <a:r>
                <a:rPr lang="en-US" sz="2800" baseline="30000" dirty="0"/>
                <a:t>9 </a:t>
              </a:r>
              <a:r>
                <a:rPr lang="en-US" sz="2800" dirty="0"/>
                <a:t> (Giga)</a:t>
              </a:r>
              <a:endParaRPr lang="en-US" sz="2800" baseline="30000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62547" y="4634925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40</a:t>
            </a:r>
            <a:r>
              <a:rPr lang="en-US" sz="2800" dirty="0"/>
              <a:t>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9587" y="4450259"/>
            <a:ext cx="3272044" cy="707886"/>
            <a:chOff x="1889587" y="4450259"/>
            <a:chExt cx="3272044" cy="707886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1889587" y="4450259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0095" y="4628149"/>
              <a:ext cx="280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3*4 </a:t>
              </a:r>
              <a:r>
                <a:rPr lang="en-US" sz="2800" dirty="0"/>
                <a:t>= 10</a:t>
              </a:r>
              <a:r>
                <a:rPr lang="en-US" sz="2800" baseline="30000" dirty="0"/>
                <a:t>12 </a:t>
              </a:r>
              <a:r>
                <a:rPr lang="en-US" sz="2800" dirty="0"/>
                <a:t> (Tera)</a:t>
              </a:r>
              <a:endParaRPr lang="en-US" sz="2800" baseline="30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62547" y="5522138"/>
            <a:ext cx="609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baseline="30000" dirty="0"/>
              <a:t>50</a:t>
            </a:r>
            <a:r>
              <a:rPr lang="en-US" sz="2800" dirty="0"/>
              <a:t>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89587" y="5337472"/>
            <a:ext cx="3304297" cy="707886"/>
            <a:chOff x="1889587" y="5337472"/>
            <a:chExt cx="3304297" cy="707886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1889587" y="5337472"/>
              <a:ext cx="113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0095" y="5515362"/>
              <a:ext cx="28337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r>
                <a:rPr lang="en-US" sz="2800" baseline="30000" dirty="0"/>
                <a:t>3*5 </a:t>
              </a:r>
              <a:r>
                <a:rPr lang="en-US" sz="2800" dirty="0"/>
                <a:t>= 10</a:t>
              </a:r>
              <a:r>
                <a:rPr lang="en-US" sz="2800" baseline="30000" dirty="0"/>
                <a:t>15 </a:t>
              </a:r>
              <a:r>
                <a:rPr lang="en-US" sz="2800" dirty="0"/>
                <a:t> (Peta)</a:t>
              </a:r>
              <a:endParaRPr lang="en-US" sz="28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90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07B62-7E88-4B2A-8D29-783F0786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16" y="2441854"/>
            <a:ext cx="2163878" cy="1821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19FD09-DFBA-4DF2-94C8-0E7B18E9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017" y="2057361"/>
            <a:ext cx="1248217" cy="457906"/>
          </a:xfrm>
          <a:prstGeom prst="rect">
            <a:avLst/>
          </a:prstGeom>
        </p:spPr>
      </p:pic>
      <p:pic>
        <p:nvPicPr>
          <p:cNvPr id="11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4A9E3CB-90C7-41F2-94BA-5D9F6761C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27" y="2622621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B8B8CD-A962-4F5A-A729-5FE60D488995}"/>
              </a:ext>
            </a:extLst>
          </p:cNvPr>
          <p:cNvSpPr txBox="1"/>
          <p:nvPr/>
        </p:nvSpPr>
        <p:spPr>
          <a:xfrm>
            <a:off x="5270937" y="2176782"/>
            <a:ext cx="1912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≈ 2</a:t>
            </a:r>
            <a:r>
              <a:rPr lang="en-US" sz="6000" baseline="30000" dirty="0"/>
              <a:t>??</a:t>
            </a:r>
            <a:endParaRPr lang="en-US" sz="6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B8A55-AA3A-4EF1-86D1-7090D5724044}"/>
              </a:ext>
            </a:extLst>
          </p:cNvPr>
          <p:cNvSpPr/>
          <p:nvPr/>
        </p:nvSpPr>
        <p:spPr>
          <a:xfrm>
            <a:off x="3812016" y="2582376"/>
            <a:ext cx="732413" cy="317384"/>
          </a:xfrm>
          <a:prstGeom prst="rect">
            <a:avLst/>
          </a:prstGeom>
          <a:solidFill>
            <a:srgbClr val="FFC000">
              <a:alpha val="46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7361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non-negative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70361"/>
            <a:ext cx="8652358" cy="153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latin typeface="Verdana"/>
                <a:cs typeface="Verdana"/>
              </a:rPr>
              <a:t>bits: b</a:t>
            </a:r>
            <a:r>
              <a:rPr kumimoji="1" lang="en-US" altLang="zh-CN" baseline="-25000" dirty="0">
                <a:latin typeface="Verdana"/>
                <a:cs typeface="Verdana"/>
              </a:rPr>
              <a:t>1</a:t>
            </a:r>
            <a:r>
              <a:rPr kumimoji="1" lang="en-US" altLang="zh-CN" dirty="0">
                <a:latin typeface="Verdana"/>
                <a:cs typeface="Verdana"/>
              </a:rPr>
              <a:t>b</a:t>
            </a:r>
            <a:r>
              <a:rPr kumimoji="1" lang="en-US" altLang="zh-CN" baseline="-25000" dirty="0">
                <a:latin typeface="Verdana"/>
                <a:cs typeface="Verdana"/>
              </a:rPr>
              <a:t>0</a:t>
            </a:r>
            <a:r>
              <a:rPr kumimoji="1" lang="en-US" altLang="zh-CN" dirty="0">
                <a:latin typeface="Verdana"/>
                <a:cs typeface="Verdana"/>
              </a:rPr>
              <a:t> </a:t>
            </a:r>
            <a:endParaRPr kumimoji="1" lang="en-US" altLang="zh-CN" baseline="-250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zh-CN" dirty="0">
                <a:solidFill>
                  <a:srgbClr val="3366FF"/>
                </a:solidFill>
                <a:latin typeface="Verdana"/>
                <a:cs typeface="Verdana"/>
              </a:rPr>
              <a:t>Goal</a:t>
            </a:r>
            <a:r>
              <a:rPr kumimoji="1" lang="en-US" altLang="zh-CN" dirty="0">
                <a:latin typeface="Verdana"/>
                <a:cs typeface="Verdana"/>
              </a:rPr>
              <a:t>: map each bit pattern to an integer</a:t>
            </a:r>
            <a:endParaRPr kumimoji="1" lang="en-US" altLang="zh-CN" sz="2400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0C3B7-3FF1-4F44-8927-EB6009B03AFC}"/>
              </a:ext>
            </a:extLst>
          </p:cNvPr>
          <p:cNvGrpSpPr/>
          <p:nvPr/>
        </p:nvGrpSpPr>
        <p:grpSpPr>
          <a:xfrm>
            <a:off x="3487038" y="385563"/>
            <a:ext cx="2919813" cy="1037404"/>
            <a:chOff x="3487038" y="385563"/>
            <a:chExt cx="2919813" cy="103740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D1BA46-6E7A-41B2-B922-8A3FE6A5FE13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3487038" y="527165"/>
              <a:ext cx="2908995" cy="89580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13F1F-2ABC-4F16-90DE-78C66A61408C}"/>
                </a:ext>
              </a:extLst>
            </p:cNvPr>
            <p:cNvSpPr txBox="1"/>
            <p:nvPr/>
          </p:nvSpPr>
          <p:spPr>
            <a:xfrm rot="21107586">
              <a:off x="4294234" y="385563"/>
              <a:ext cx="21126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3200" b="1" dirty="0">
                  <a:solidFill>
                    <a:srgbClr val="C00000"/>
                  </a:solidFill>
                  <a:latin typeface="Arial"/>
                  <a:cs typeface="Arial"/>
                </a:rPr>
                <a:t>unsigned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B748D0-79A4-4F87-92E5-FD4873246779}"/>
              </a:ext>
            </a:extLst>
          </p:cNvPr>
          <p:cNvGrpSpPr/>
          <p:nvPr/>
        </p:nvGrpSpPr>
        <p:grpSpPr>
          <a:xfrm>
            <a:off x="1435182" y="3559995"/>
            <a:ext cx="4502576" cy="2248693"/>
            <a:chOff x="1435182" y="3559995"/>
            <a:chExt cx="4502576" cy="22486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742E0-1684-45A2-945F-68080D94920A}"/>
                </a:ext>
              </a:extLst>
            </p:cNvPr>
            <p:cNvSpPr txBox="1"/>
            <p:nvPr/>
          </p:nvSpPr>
          <p:spPr>
            <a:xfrm>
              <a:off x="2941856" y="3559995"/>
              <a:ext cx="1090363" cy="22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/>
                <a:t>00 </a:t>
              </a:r>
              <a:r>
                <a:rPr lang="en-US" sz="2400" dirty="0">
                  <a:sym typeface="Wingdings" panose="05000000000000000000" pitchFamily="2" charset="2"/>
                </a:rPr>
                <a:t> 0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01  1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10  2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ym typeface="Wingdings" panose="05000000000000000000" pitchFamily="2" charset="2"/>
                </a:rPr>
                <a:t>11  3</a:t>
              </a:r>
              <a:endParaRPr lang="en-US" sz="24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9383FE3-D0F5-4879-9143-479B002D76ED}"/>
                </a:ext>
              </a:extLst>
            </p:cNvPr>
            <p:cNvSpPr/>
            <p:nvPr/>
          </p:nvSpPr>
          <p:spPr>
            <a:xfrm>
              <a:off x="2635321" y="3847672"/>
              <a:ext cx="246580" cy="180311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A065441-062D-470D-AD9F-F3A9412E5A4A}"/>
                </a:ext>
              </a:extLst>
            </p:cNvPr>
            <p:cNvSpPr/>
            <p:nvPr/>
          </p:nvSpPr>
          <p:spPr>
            <a:xfrm rot="10800000">
              <a:off x="4073704" y="3847672"/>
              <a:ext cx="246580" cy="1803115"/>
            </a:xfrm>
            <a:prstGeom prst="leftBrace">
              <a:avLst>
                <a:gd name="adj1" fmla="val 8333"/>
                <a:gd name="adj2" fmla="val 50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57B8A1-3742-4470-AE5E-FC6C7F8EFC8A}"/>
                </a:ext>
              </a:extLst>
            </p:cNvPr>
            <p:cNvSpPr txBox="1"/>
            <p:nvPr/>
          </p:nvSpPr>
          <p:spPr>
            <a:xfrm>
              <a:off x="1435182" y="4564563"/>
              <a:ext cx="1140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patterns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C2316-7270-4151-85FF-3B921D9260ED}"/>
                </a:ext>
              </a:extLst>
            </p:cNvPr>
            <p:cNvSpPr txBox="1"/>
            <p:nvPr/>
          </p:nvSpPr>
          <p:spPr>
            <a:xfrm>
              <a:off x="4572000" y="4582543"/>
              <a:ext cx="1365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Range: [0, 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0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419464" y="5769229"/>
            <a:ext cx="4199467" cy="999067"/>
          </a:xfrm>
          <a:prstGeom prst="wedgeRoundRectCallout">
            <a:avLst>
              <a:gd name="adj1" fmla="val 39817"/>
              <a:gd name="adj2" fmla="val -111050"/>
              <a:gd name="adj3" fmla="val 16667"/>
            </a:avLst>
          </a:prstGeom>
          <a:solidFill>
            <a:srgbClr val="B9CDE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is bit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i-th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 position (from right to left, starting at </a:t>
            </a:r>
            <a:r>
              <a:rPr kumimoji="1" lang="en-US" altLang="zh-CN" sz="2000" dirty="0" err="1">
                <a:solidFill>
                  <a:schemeClr val="tx1"/>
                </a:solidFill>
                <a:latin typeface="Verdana"/>
                <a:cs typeface="Verdana"/>
              </a:rPr>
              <a:t>i</a:t>
            </a:r>
            <a:r>
              <a:rPr kumimoji="1" lang="en-US" altLang="zh-CN" sz="2000" dirty="0">
                <a:solidFill>
                  <a:schemeClr val="tx1"/>
                </a:solidFill>
                <a:latin typeface="Verdana"/>
                <a:cs typeface="Verdana"/>
              </a:rPr>
              <a:t>=0)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Represent unsigned integer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042" y="3416715"/>
            <a:ext cx="8499958" cy="3170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Base-2 representation: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1417638"/>
            <a:ext cx="8499958" cy="78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Bit pattern: 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Font typeface="Arial" pitchFamily="34" charset="0"/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3829"/>
              </p:ext>
            </p:extLst>
          </p:nvPr>
        </p:nvGraphicFramePr>
        <p:xfrm>
          <a:off x="4425094" y="4176065"/>
          <a:ext cx="1592610" cy="133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1" name="Equation" r:id="rId4" imgW="546100" imgH="457200" progId="Equation.3">
                  <p:embed/>
                </p:oleObj>
              </mc:Choice>
              <mc:Fallback>
                <p:oleObj name="Equation" r:id="rId4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094" y="4176065"/>
                        <a:ext cx="1592610" cy="133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BC331185-E752-446C-9176-4221BE638D00}"/>
              </a:ext>
            </a:extLst>
          </p:cNvPr>
          <p:cNvSpPr/>
          <p:nvPr/>
        </p:nvSpPr>
        <p:spPr>
          <a:xfrm>
            <a:off x="1419464" y="2328598"/>
            <a:ext cx="3152535" cy="558799"/>
          </a:xfrm>
          <a:prstGeom prst="wedgeRoundRectCallout">
            <a:avLst>
              <a:gd name="adj1" fmla="val 62107"/>
              <a:gd name="adj2" fmla="val -1005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Verdana"/>
                <a:cs typeface="Verdana"/>
              </a:rPr>
              <a:t>Range: [0, 2</a:t>
            </a:r>
            <a:r>
              <a:rPr lang="en-US" altLang="zh-CN" sz="2400" baseline="30000" dirty="0">
                <a:solidFill>
                  <a:schemeClr val="tx1"/>
                </a:solidFill>
                <a:latin typeface="Verdana"/>
                <a:cs typeface="Verdana"/>
              </a:rPr>
              <a:t>n </a:t>
            </a:r>
            <a:r>
              <a:rPr lang="en-US" altLang="zh-CN" sz="2400" dirty="0">
                <a:solidFill>
                  <a:schemeClr val="tx1"/>
                </a:solidFill>
              </a:rPr>
              <a:t>-1]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Examples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31539"/>
            <a:ext cx="8686800" cy="31703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</a:t>
            </a:r>
            <a:r>
              <a:rPr lang="en-US" altLang="zh-CN" sz="3200" dirty="0">
                <a:solidFill>
                  <a:srgbClr val="0000FF"/>
                </a:solidFill>
                <a:latin typeface="Consolas"/>
                <a:cs typeface="Consolas"/>
              </a:rPr>
              <a:t>00000110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7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6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5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4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3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2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1</a:t>
            </a:r>
            <a:r>
              <a:rPr lang="en-US" altLang="zh-CN" sz="2400" dirty="0">
                <a:latin typeface="Consolas"/>
                <a:cs typeface="Consolas"/>
              </a:rPr>
              <a:t>+</a:t>
            </a:r>
            <a:r>
              <a:rPr lang="en-US" altLang="zh-CN" sz="2400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lang="en-US" altLang="zh-CN" sz="2400" dirty="0">
                <a:latin typeface="Consolas"/>
                <a:cs typeface="Consolas"/>
              </a:rPr>
              <a:t>*2</a:t>
            </a:r>
            <a:r>
              <a:rPr lang="en-US" altLang="zh-CN" sz="2400" baseline="30000" dirty="0">
                <a:latin typeface="Consolas"/>
                <a:cs typeface="Consolas"/>
              </a:rPr>
              <a:t>0 </a:t>
            </a:r>
            <a:r>
              <a:rPr lang="en-US" altLang="zh-CN" sz="2400" dirty="0">
                <a:latin typeface="Consolas"/>
                <a:cs typeface="Consolas"/>
              </a:rPr>
              <a:t>= 6</a:t>
            </a:r>
            <a:endParaRPr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sz="3200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Bit pattern:	   10000110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Consolas"/>
                <a:cs typeface="Consolas"/>
              </a:rPr>
              <a:t>Value:           ?</a:t>
            </a:r>
          </a:p>
        </p:txBody>
      </p:sp>
      <p:pic>
        <p:nvPicPr>
          <p:cNvPr id="4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01866769-EE25-4461-BDA1-A343256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86" y="4010494"/>
            <a:ext cx="991396" cy="9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66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251" y="123528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3268" y="1153339"/>
            <a:ext cx="8753427" cy="22756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Byte: a fixed size group of bits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The term is coined by Werner Buchholz (IBM).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Long </a:t>
            </a:r>
            <a:r>
              <a:rPr lang="en-US" altLang="zh-CN" dirty="0" err="1">
                <a:latin typeface="Verdana"/>
                <a:cs typeface="Verdana"/>
              </a:rPr>
              <a:t>long</a:t>
            </a:r>
            <a:r>
              <a:rPr lang="en-US" altLang="zh-CN" dirty="0">
                <a:latin typeface="Verdana"/>
                <a:cs typeface="Verdana"/>
              </a:rPr>
              <a:t> ago, different vendors use different byte sizes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Verdana"/>
                <a:cs typeface="Verdana"/>
              </a:rPr>
              <a:t>Now: Byte is 8-bit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dirty="0">
              <a:latin typeface="Verdana"/>
              <a:cs typeface="Verdana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21" y="1056594"/>
            <a:ext cx="782153" cy="918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A1344-A36F-4D66-AE49-C003831E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67" y="3327823"/>
            <a:ext cx="1464413" cy="1954991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A3F9894C-5E3B-4552-A3F9-40AC0520B14F}"/>
              </a:ext>
            </a:extLst>
          </p:cNvPr>
          <p:cNvSpPr/>
          <p:nvPr/>
        </p:nvSpPr>
        <p:spPr>
          <a:xfrm>
            <a:off x="0" y="5462820"/>
            <a:ext cx="2779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IBM System/360, 1964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FE02A86-677A-4946-9BAC-9FB5F684EAE0}"/>
              </a:ext>
            </a:extLst>
          </p:cNvPr>
          <p:cNvSpPr/>
          <p:nvPr/>
        </p:nvSpPr>
        <p:spPr>
          <a:xfrm>
            <a:off x="72427" y="5846321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Introduced 8-bit byte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右箭头 7">
            <a:extLst>
              <a:ext uri="{FF2B5EF4-FFF2-40B4-BE49-F238E27FC236}">
                <a16:creationId xmlns:a16="http://schemas.microsoft.com/office/drawing/2014/main" id="{BE713634-0660-422D-A452-6A066C35762A}"/>
              </a:ext>
            </a:extLst>
          </p:cNvPr>
          <p:cNvSpPr/>
          <p:nvPr/>
        </p:nvSpPr>
        <p:spPr>
          <a:xfrm>
            <a:off x="2313556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2">
            <a:extLst>
              <a:ext uri="{FF2B5EF4-FFF2-40B4-BE49-F238E27FC236}">
                <a16:creationId xmlns:a16="http://schemas.microsoft.com/office/drawing/2014/main" id="{C9BDA3BE-4034-4DDA-B55B-DD5977DE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97" y="3751701"/>
            <a:ext cx="2364109" cy="971841"/>
          </a:xfrm>
          <a:prstGeom prst="rect">
            <a:avLst/>
          </a:prstGeom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240A46FE-93DC-4184-B296-DACA398D2E43}"/>
              </a:ext>
            </a:extLst>
          </p:cNvPr>
          <p:cNvSpPr/>
          <p:nvPr/>
        </p:nvSpPr>
        <p:spPr>
          <a:xfrm>
            <a:off x="3561742" y="5410008"/>
            <a:ext cx="202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Intel 8080, 1974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18" name="矩形 14">
            <a:extLst>
              <a:ext uri="{FF2B5EF4-FFF2-40B4-BE49-F238E27FC236}">
                <a16:creationId xmlns:a16="http://schemas.microsoft.com/office/drawing/2014/main" id="{1632B0B1-17A9-4C13-B0A6-8F1FF90C9B25}"/>
              </a:ext>
            </a:extLst>
          </p:cNvPr>
          <p:cNvSpPr/>
          <p:nvPr/>
        </p:nvSpPr>
        <p:spPr>
          <a:xfrm>
            <a:off x="3538855" y="6077154"/>
            <a:ext cx="23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Widely adopted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77EDE942-9454-4E57-A659-AF95486F6B66}"/>
              </a:ext>
            </a:extLst>
          </p:cNvPr>
          <p:cNvSpPr/>
          <p:nvPr/>
        </p:nvSpPr>
        <p:spPr>
          <a:xfrm>
            <a:off x="5921052" y="3934774"/>
            <a:ext cx="720765" cy="5949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7">
            <a:extLst>
              <a:ext uri="{FF2B5EF4-FFF2-40B4-BE49-F238E27FC236}">
                <a16:creationId xmlns:a16="http://schemas.microsoft.com/office/drawing/2014/main" id="{03E1310E-E0B2-494B-B3D6-D607957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73" y="3407917"/>
            <a:ext cx="1895715" cy="1602398"/>
          </a:xfrm>
          <a:prstGeom prst="rect">
            <a:avLst/>
          </a:prstGeom>
        </p:spPr>
      </p:pic>
      <p:sp>
        <p:nvSpPr>
          <p:cNvPr id="24" name="矩形 18">
            <a:extLst>
              <a:ext uri="{FF2B5EF4-FFF2-40B4-BE49-F238E27FC236}">
                <a16:creationId xmlns:a16="http://schemas.microsoft.com/office/drawing/2014/main" id="{EF4855B7-A935-424F-A721-DC97FF1F15B3}"/>
              </a:ext>
            </a:extLst>
          </p:cNvPr>
          <p:cNvSpPr/>
          <p:nvPr/>
        </p:nvSpPr>
        <p:spPr>
          <a:xfrm>
            <a:off x="6340685" y="5411200"/>
            <a:ext cx="2379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/>
                <a:cs typeface="Arial"/>
              </a:rPr>
              <a:t>Modern processors</a:t>
            </a:r>
            <a:endParaRPr lang="zh-CN" altLang="en-US" sz="2000" dirty="0">
              <a:latin typeface="Arial"/>
              <a:cs typeface="Arial"/>
            </a:endParaRPr>
          </a:p>
        </p:txBody>
      </p:sp>
      <p:sp>
        <p:nvSpPr>
          <p:cNvPr id="26" name="矩形 19">
            <a:extLst>
              <a:ext uri="{FF2B5EF4-FFF2-40B4-BE49-F238E27FC236}">
                <a16:creationId xmlns:a16="http://schemas.microsoft.com/office/drawing/2014/main" id="{19D2D3B5-6343-4B71-AD51-23DC7A7BD6E8}"/>
              </a:ext>
            </a:extLst>
          </p:cNvPr>
          <p:cNvSpPr/>
          <p:nvPr/>
        </p:nvSpPr>
        <p:spPr>
          <a:xfrm>
            <a:off x="6414398" y="609532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Standardized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70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Byte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775199" y="2392298"/>
            <a:ext cx="12626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775199" y="25404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00111010</a:t>
            </a:r>
            <a:endParaRPr lang="zh-CN" altLang="en-US" sz="2000" dirty="0"/>
          </a:p>
        </p:txBody>
      </p:sp>
      <p:sp>
        <p:nvSpPr>
          <p:cNvPr id="24" name="矩形 43"/>
          <p:cNvSpPr/>
          <p:nvPr/>
        </p:nvSpPr>
        <p:spPr>
          <a:xfrm>
            <a:off x="1674130" y="4525626"/>
            <a:ext cx="6238210" cy="830997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Byte is the smallest unit of information storage, computation and transfer </a:t>
            </a:r>
          </a:p>
        </p:txBody>
      </p:sp>
      <p:grpSp>
        <p:nvGrpSpPr>
          <p:cNvPr id="21" name="组 4">
            <a:extLst>
              <a:ext uri="{FF2B5EF4-FFF2-40B4-BE49-F238E27FC236}">
                <a16:creationId xmlns:a16="http://schemas.microsoft.com/office/drawing/2014/main" id="{981132F0-EB56-4ECF-A2C7-9E7D15E0AF2C}"/>
              </a:ext>
            </a:extLst>
          </p:cNvPr>
          <p:cNvGrpSpPr/>
          <p:nvPr/>
        </p:nvGrpSpPr>
        <p:grpSpPr>
          <a:xfrm>
            <a:off x="1714912" y="1533470"/>
            <a:ext cx="1951499" cy="2384595"/>
            <a:chOff x="1819074" y="2932245"/>
            <a:chExt cx="1951499" cy="2384595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249F84C4-1073-474F-B7CF-A47BAA1B9E00}"/>
                </a:ext>
              </a:extLst>
            </p:cNvPr>
            <p:cNvSpPr/>
            <p:nvPr/>
          </p:nvSpPr>
          <p:spPr>
            <a:xfrm>
              <a:off x="1819074" y="4049901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i-FI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10101110 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FD2A453D-ABC7-4D70-AE33-E9E3A1FB8D26}"/>
                </a:ext>
              </a:extLst>
            </p:cNvPr>
            <p:cNvSpPr/>
            <p:nvPr/>
          </p:nvSpPr>
          <p:spPr>
            <a:xfrm>
              <a:off x="1819074" y="367646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s-I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11001010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矩形 17">
              <a:extLst>
                <a:ext uri="{FF2B5EF4-FFF2-40B4-BE49-F238E27FC236}">
                  <a16:creationId xmlns:a16="http://schemas.microsoft.com/office/drawing/2014/main" id="{054B5E9D-EA6C-41D8-B73E-DAA3C217D0EF}"/>
                </a:ext>
              </a:extLst>
            </p:cNvPr>
            <p:cNvSpPr/>
            <p:nvPr/>
          </p:nvSpPr>
          <p:spPr>
            <a:xfrm>
              <a:off x="1819074" y="3305678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00001110</a:t>
              </a:r>
              <a:r>
                <a:rPr lang="en-US" altLang="zh-CN" sz="2000" b="1" dirty="0">
                  <a:latin typeface="Courier New" charset="0"/>
                  <a:cs typeface="宋体" charset="0"/>
                </a:rPr>
                <a:t> </a:t>
              </a:r>
              <a:endParaRPr kumimoji="1" lang="zh-CN" altLang="en-US" sz="2000" dirty="0">
                <a:solidFill>
                  <a:schemeClr val="tx1"/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矩形 18">
              <a:extLst>
                <a:ext uri="{FF2B5EF4-FFF2-40B4-BE49-F238E27FC236}">
                  <a16:creationId xmlns:a16="http://schemas.microsoft.com/office/drawing/2014/main" id="{C0EEAA68-B633-4D0F-82F8-A4FAB9ED4DF2}"/>
                </a:ext>
              </a:extLst>
            </p:cNvPr>
            <p:cNvSpPr/>
            <p:nvPr/>
          </p:nvSpPr>
          <p:spPr>
            <a:xfrm>
              <a:off x="1819074" y="2932245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  <a:latin typeface="Arial"/>
                  <a:cs typeface="Arial"/>
                </a:rPr>
                <a:t>00011010</a:t>
              </a:r>
              <a:endParaRPr lang="zh-CN" altLang="en-US" sz="24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43" name="矩形 19">
              <a:extLst>
                <a:ext uri="{FF2B5EF4-FFF2-40B4-BE49-F238E27FC236}">
                  <a16:creationId xmlns:a16="http://schemas.microsoft.com/office/drawing/2014/main" id="{B372A0D8-465F-4349-925D-0C04CD1A210D}"/>
                </a:ext>
              </a:extLst>
            </p:cNvPr>
            <p:cNvSpPr/>
            <p:nvPr/>
          </p:nvSpPr>
          <p:spPr>
            <a:xfrm>
              <a:off x="2274652" y="4916730"/>
              <a:ext cx="12199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dirty="0">
                  <a:latin typeface="Verdana"/>
                  <a:cs typeface="Verdana"/>
                </a:rPr>
                <a:t>Memory</a:t>
              </a:r>
              <a:endParaRPr lang="zh-CN" altLang="en-US" sz="2000" dirty="0"/>
            </a:p>
          </p:txBody>
        </p:sp>
        <p:sp>
          <p:nvSpPr>
            <p:cNvPr id="45" name="矩形 27">
              <a:extLst>
                <a:ext uri="{FF2B5EF4-FFF2-40B4-BE49-F238E27FC236}">
                  <a16:creationId xmlns:a16="http://schemas.microsoft.com/office/drawing/2014/main" id="{375E2E41-D4CD-4E10-93BB-F2FB17C7258D}"/>
                </a:ext>
              </a:extLst>
            </p:cNvPr>
            <p:cNvSpPr/>
            <p:nvPr/>
          </p:nvSpPr>
          <p:spPr>
            <a:xfrm>
              <a:off x="1819074" y="4423334"/>
              <a:ext cx="1951499" cy="37343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prstClr val="black"/>
                  </a:solidFill>
                  <a:latin typeface="Arial"/>
                  <a:cs typeface="Arial"/>
                </a:rPr>
                <a:t>......</a:t>
              </a:r>
              <a:endParaRPr lang="zh-CN" altLang="en-US" sz="28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5842" name="Picture 2">
            <a:extLst>
              <a:ext uri="{FF2B5EF4-FFF2-40B4-BE49-F238E27FC236}">
                <a16:creationId xmlns:a16="http://schemas.microsoft.com/office/drawing/2014/main" id="{CEA47D93-C52E-4655-B369-A7FAFE60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009" y="1386762"/>
            <a:ext cx="1860578" cy="18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19">
            <a:extLst>
              <a:ext uri="{FF2B5EF4-FFF2-40B4-BE49-F238E27FC236}">
                <a16:creationId xmlns:a16="http://schemas.microsoft.com/office/drawing/2014/main" id="{7937C4B0-7706-47AF-8C33-6FF00C1BC9F3}"/>
              </a:ext>
            </a:extLst>
          </p:cNvPr>
          <p:cNvSpPr/>
          <p:nvPr/>
        </p:nvSpPr>
        <p:spPr>
          <a:xfrm>
            <a:off x="5672627" y="3397992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Verdana"/>
                <a:cs typeface="Verdana"/>
              </a:rPr>
              <a:t>CPU</a:t>
            </a:r>
            <a:endParaRPr lang="zh-CN" altLang="en-US" sz="2000" dirty="0"/>
          </a:p>
        </p:txBody>
      </p:sp>
      <p:sp>
        <p:nvSpPr>
          <p:cNvPr id="47" name="矩形 43">
            <a:extLst>
              <a:ext uri="{FF2B5EF4-FFF2-40B4-BE49-F238E27FC236}">
                <a16:creationId xmlns:a16="http://schemas.microsoft.com/office/drawing/2014/main" id="{2C3EE132-160C-4460-B3B1-23BDAF4F20D6}"/>
              </a:ext>
            </a:extLst>
          </p:cNvPr>
          <p:cNvSpPr/>
          <p:nvPr/>
        </p:nvSpPr>
        <p:spPr>
          <a:xfrm>
            <a:off x="714055" y="6103489"/>
            <a:ext cx="7972745" cy="461665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Verdana"/>
                <a:cs typeface="Verdana"/>
              </a:rPr>
              <a:t>Integers are represented by 1,2,4, or 8 bytes.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932950A-F61E-41F6-A2FF-80A0E5B10575}"/>
              </a:ext>
            </a:extLst>
          </p:cNvPr>
          <p:cNvSpPr/>
          <p:nvPr/>
        </p:nvSpPr>
        <p:spPr>
          <a:xfrm>
            <a:off x="4875088" y="5476126"/>
            <a:ext cx="443921" cy="461665"/>
          </a:xfrm>
          <a:prstGeom prst="downArrow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51718" y="3074280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1-byte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1425D-26F7-4F09-8894-F66CC2D38F45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6304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888C5DE8-495C-447D-B27C-80692275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2" y="281101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5E021-1895-4927-810C-3D8728340F26}"/>
              </a:ext>
            </a:extLst>
          </p:cNvPr>
          <p:cNvSpPr txBox="1"/>
          <p:nvPr/>
        </p:nvSpPr>
        <p:spPr>
          <a:xfrm>
            <a:off x="2488477" y="3198167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Range of 4-byte non-negative integers: </a:t>
            </a:r>
            <a:r>
              <a:rPr kumimoji="1" lang="en-US" altLang="zh-CN" sz="2400" dirty="0">
                <a:latin typeface="Verdana"/>
                <a:cs typeface="Verdana"/>
              </a:rPr>
              <a:t>[0, ??</a:t>
            </a:r>
            <a:r>
              <a:rPr lang="en-US" altLang="zh-CN" sz="2400" dirty="0"/>
              <a:t>]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085D-C3B6-490A-BFE3-57B523555539}"/>
              </a:ext>
            </a:extLst>
          </p:cNvPr>
          <p:cNvSpPr txBox="1"/>
          <p:nvPr/>
        </p:nvSpPr>
        <p:spPr>
          <a:xfrm>
            <a:off x="2488476" y="4053006"/>
            <a:ext cx="610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Bit-pattern of the largest integer?</a:t>
            </a:r>
          </a:p>
        </p:txBody>
      </p:sp>
    </p:spTree>
    <p:extLst>
      <p:ext uri="{BB962C8B-B14F-4D97-AF65-F5344CB8AC3E}">
        <p14:creationId xmlns:p14="http://schemas.microsoft.com/office/powerpoint/2010/main" val="29454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Most and least significant bit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568" y="1600200"/>
            <a:ext cx="914556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MSB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largest positional value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Verdana"/>
                <a:cs typeface="Verdana"/>
              </a:rPr>
              <a:t>LSB</a:t>
            </a:r>
            <a:r>
              <a:rPr kumimoji="1" lang="en-US" altLang="zh-CN" sz="2400" dirty="0">
                <a:latin typeface="Verdana"/>
                <a:cs typeface="Verdana"/>
              </a:rPr>
              <a:t>: bit position with the smallest positional value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Verdana"/>
              <a:cs typeface="Verdana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10011010</a:t>
            </a: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 marL="0" indent="0">
              <a:buNone/>
            </a:pPr>
            <a:endParaRPr kumimoji="1" lang="en-US" altLang="zh-CN" dirty="0">
              <a:latin typeface="Consolas"/>
              <a:cs typeface="Consolas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4-byte unsigned int: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01110011 10001101 01010011 11011010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pPr marL="0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C0E3F-6558-48AC-8DBC-59B6C44BA4EF}"/>
              </a:ext>
            </a:extLst>
          </p:cNvPr>
          <p:cNvGrpSpPr/>
          <p:nvPr/>
        </p:nvGrpSpPr>
        <p:grpSpPr>
          <a:xfrm>
            <a:off x="395555" y="5969285"/>
            <a:ext cx="2943545" cy="755151"/>
            <a:chOff x="395555" y="5969285"/>
            <a:chExt cx="2943545" cy="755151"/>
          </a:xfrm>
        </p:grpSpPr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7C12C25-CB7F-448C-801E-A2B8C72C8FBB}"/>
                </a:ext>
              </a:extLst>
            </p:cNvPr>
            <p:cNvSpPr/>
            <p:nvPr/>
          </p:nvSpPr>
          <p:spPr>
            <a:xfrm>
              <a:off x="92467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Most significant byte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112EBA-C111-40B7-8C0E-A69063E80A79}"/>
                </a:ext>
              </a:extLst>
            </p:cNvPr>
            <p:cNvCxnSpPr/>
            <p:nvPr/>
          </p:nvCxnSpPr>
          <p:spPr>
            <a:xfrm>
              <a:off x="395555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6185C-AF94-4DF2-ABB5-96A250280798}"/>
              </a:ext>
            </a:extLst>
          </p:cNvPr>
          <p:cNvGrpSpPr/>
          <p:nvPr/>
        </p:nvGrpSpPr>
        <p:grpSpPr>
          <a:xfrm>
            <a:off x="5017214" y="5969285"/>
            <a:ext cx="3010326" cy="755151"/>
            <a:chOff x="5017214" y="5969285"/>
            <a:chExt cx="3010326" cy="75515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27822EB0-E6AA-48D5-AD32-F3C49D9D1256}"/>
                </a:ext>
              </a:extLst>
            </p:cNvPr>
            <p:cNvSpPr/>
            <p:nvPr/>
          </p:nvSpPr>
          <p:spPr>
            <a:xfrm>
              <a:off x="5613113" y="6231276"/>
              <a:ext cx="2414427" cy="493160"/>
            </a:xfrm>
            <a:prstGeom prst="wedgeRoundRectCallout">
              <a:avLst>
                <a:gd name="adj1" fmla="val -38714"/>
                <a:gd name="adj2" fmla="val -86458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Least significant byte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201E6C-F08B-4524-B171-A3B3D6E964B4}"/>
                </a:ext>
              </a:extLst>
            </p:cNvPr>
            <p:cNvCxnSpPr/>
            <p:nvPr/>
          </p:nvCxnSpPr>
          <p:spPr>
            <a:xfrm>
              <a:off x="5017214" y="5969285"/>
              <a:ext cx="13253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1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3" y="1600200"/>
            <a:ext cx="8729002" cy="4525963"/>
          </a:xfrm>
        </p:spPr>
        <p:txBody>
          <a:bodyPr>
            <a:normAutofit/>
          </a:bodyPr>
          <a:lstStyle/>
          <a:p>
            <a:r>
              <a:rPr lang="en-US" dirty="0"/>
              <a:t>How computers represent integers in binary formats</a:t>
            </a:r>
          </a:p>
          <a:p>
            <a:pPr lvl="1"/>
            <a:r>
              <a:rPr lang="en-US" dirty="0"/>
              <a:t>Bit, Byte</a:t>
            </a:r>
          </a:p>
          <a:p>
            <a:r>
              <a:rPr lang="en-US" dirty="0"/>
              <a:t>How humans represent binary formats</a:t>
            </a:r>
          </a:p>
          <a:p>
            <a:pPr lvl="1"/>
            <a:r>
              <a:rPr lang="en-US" dirty="0"/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8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BFF8-9CA4-DA47-9B6A-445BBBF8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25E6-13F0-C643-B442-4678DFE1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Digital information is represented in bits</a:t>
            </a:r>
          </a:p>
          <a:p>
            <a:r>
              <a:rPr lang="en-US" dirty="0"/>
              <a:t>Byte = 8 bits</a:t>
            </a:r>
          </a:p>
          <a:p>
            <a:r>
              <a:rPr lang="en-US" dirty="0"/>
              <a:t>Base2 representation of unsigned integers: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1-byte range: [0, 2</a:t>
            </a:r>
            <a:r>
              <a:rPr lang="en-US" baseline="30000" dirty="0"/>
              <a:t>8</a:t>
            </a:r>
            <a:r>
              <a:rPr lang="en-US" dirty="0"/>
              <a:t>-1]</a:t>
            </a:r>
          </a:p>
          <a:p>
            <a:pPr lvl="1"/>
            <a:r>
              <a:rPr lang="en-US" dirty="0"/>
              <a:t>4-byte range: [0, 2</a:t>
            </a:r>
            <a:r>
              <a:rPr lang="en-US" baseline="30000" dirty="0"/>
              <a:t>32</a:t>
            </a:r>
            <a:r>
              <a:rPr lang="en-US" dirty="0"/>
              <a:t>-1]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4DDD6A-DECE-1449-86D3-306413708239}"/>
              </a:ext>
            </a:extLst>
          </p:cNvPr>
          <p:cNvSpPr txBox="1">
            <a:spLocks/>
          </p:cNvSpPr>
          <p:nvPr/>
        </p:nvSpPr>
        <p:spPr>
          <a:xfrm>
            <a:off x="644042" y="3416715"/>
            <a:ext cx="8499958" cy="317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n-2</a:t>
            </a:r>
            <a:r>
              <a:rPr kumimoji="1" lang="mr-IN" altLang="zh-CN" sz="3200" dirty="0">
                <a:latin typeface="Verdana"/>
                <a:cs typeface="Verdana"/>
              </a:rPr>
              <a:t>…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2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1</a:t>
            </a:r>
            <a:r>
              <a:rPr kumimoji="1" lang="en-US" altLang="zh-CN" sz="3200" dirty="0">
                <a:latin typeface="Verdana"/>
                <a:cs typeface="Verdana"/>
              </a:rPr>
              <a:t>b</a:t>
            </a:r>
            <a:r>
              <a:rPr kumimoji="1" lang="en-US" altLang="zh-CN" sz="3200" baseline="-25000" dirty="0">
                <a:latin typeface="Verdana"/>
                <a:cs typeface="Verdana"/>
              </a:rPr>
              <a:t>0</a:t>
            </a:r>
            <a:r>
              <a:rPr kumimoji="1" lang="en-US" altLang="zh-CN" sz="3200" dirty="0">
                <a:latin typeface="Verdana"/>
                <a:cs typeface="Verdana"/>
              </a:rPr>
              <a:t> </a:t>
            </a:r>
            <a:r>
              <a:rPr kumimoji="1" lang="en-US" altLang="zh-CN" sz="3200" dirty="0">
                <a:solidFill>
                  <a:prstClr val="black"/>
                </a:solidFill>
                <a:latin typeface="Verdana"/>
                <a:cs typeface="Verdana"/>
              </a:rPr>
              <a:t>= </a:t>
            </a:r>
            <a:endParaRPr kumimoji="1" lang="en-US" altLang="zh-CN" sz="3200" baseline="-25000" dirty="0">
              <a:latin typeface="Verdana"/>
              <a:cs typeface="Verdana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A6062D4-831E-BE4E-AD37-C6FBEE471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843774"/>
              </p:ext>
            </p:extLst>
          </p:nvPr>
        </p:nvGraphicFramePr>
        <p:xfrm>
          <a:off x="4572000" y="3234153"/>
          <a:ext cx="1354460" cy="113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8" name="Equation" r:id="rId3" imgW="546100" imgH="457200" progId="Equation.3">
                  <p:embed/>
                </p:oleObj>
              </mc:Choice>
              <mc:Fallback>
                <p:oleObj name="Equation" r:id="rId3" imgW="54610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3234153"/>
                        <a:ext cx="1354460" cy="113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Describing bit patterns in a human-readable way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594421" y="190406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urier New" charset="0"/>
                <a:cs typeface="宋体" charset="0"/>
              </a:rPr>
              <a:t>1-byte int: 10101110</a:t>
            </a:r>
            <a:endParaRPr lang="zh-CN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83DD4-7D05-E446-A30E-4BD55210B7E0}"/>
              </a:ext>
            </a:extLst>
          </p:cNvPr>
          <p:cNvSpPr txBox="1"/>
          <p:nvPr/>
        </p:nvSpPr>
        <p:spPr>
          <a:xfrm>
            <a:off x="678466" y="2638086"/>
            <a:ext cx="7411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a =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10101110;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DA2EC-3CE3-624B-90C5-D6A45B811BDB}"/>
              </a:ext>
            </a:extLst>
          </p:cNvPr>
          <p:cNvGrpSpPr/>
          <p:nvPr/>
        </p:nvGrpSpPr>
        <p:grpSpPr>
          <a:xfrm>
            <a:off x="1308139" y="3406884"/>
            <a:ext cx="4972138" cy="1567543"/>
            <a:chOff x="2088976" y="4956098"/>
            <a:chExt cx="4972138" cy="1567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DDB19D-554F-804D-8CF7-729AC5F17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571" y="4956098"/>
              <a:ext cx="1567543" cy="15675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C1748D-A010-2E4E-842E-53E680C768E8}"/>
                </a:ext>
              </a:extLst>
            </p:cNvPr>
            <p:cNvSpPr txBox="1"/>
            <p:nvPr/>
          </p:nvSpPr>
          <p:spPr>
            <a:xfrm>
              <a:off x="2088976" y="5739869"/>
              <a:ext cx="3630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66"/>
                  </a:solidFill>
                </a:rPr>
                <a:t>If I ask you to type a 4-byte int, …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BCB038D-C31D-4D5E-9C97-FEB7BEDBB268}"/>
              </a:ext>
            </a:extLst>
          </p:cNvPr>
          <p:cNvSpPr txBox="1"/>
          <p:nvPr/>
        </p:nvSpPr>
        <p:spPr>
          <a:xfrm>
            <a:off x="594421" y="2319264"/>
            <a:ext cx="12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program: </a:t>
            </a:r>
          </a:p>
        </p:txBody>
      </p:sp>
    </p:spTree>
    <p:extLst>
      <p:ext uri="{BB962C8B-B14F-4D97-AF65-F5344CB8AC3E}">
        <p14:creationId xmlns:p14="http://schemas.microsoft.com/office/powerpoint/2010/main" val="3546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ECD7-082D-4A11-B0B4-EDD58C3D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2" y="43883"/>
            <a:ext cx="901043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Describing a bit pattern: hex notation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6FF8C474-8161-48BE-93F6-C5394853CAFC}"/>
              </a:ext>
            </a:extLst>
          </p:cNvPr>
          <p:cNvSpPr/>
          <p:nvPr/>
        </p:nvSpPr>
        <p:spPr>
          <a:xfrm>
            <a:off x="1719928" y="117205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Courier New" charset="0"/>
                <a:cs typeface="宋体" charset="0"/>
              </a:rPr>
              <a:t>10101110</a:t>
            </a:r>
            <a:endParaRPr lang="zh-CN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CCCBE-2783-49E6-AD9A-162622F221B9}"/>
              </a:ext>
            </a:extLst>
          </p:cNvPr>
          <p:cNvSpPr txBox="1"/>
          <p:nvPr/>
        </p:nvSpPr>
        <p:spPr>
          <a:xfrm>
            <a:off x="2220193" y="2156222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35B4-51F0-4AF5-B868-EA5AD1C5E1A4}"/>
              </a:ext>
            </a:extLst>
          </p:cNvPr>
          <p:cNvSpPr txBox="1"/>
          <p:nvPr/>
        </p:nvSpPr>
        <p:spPr>
          <a:xfrm>
            <a:off x="2949912" y="2156221"/>
            <a:ext cx="52349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E37286C-0C5E-4522-8A19-61E5438839DC}"/>
              </a:ext>
            </a:extLst>
          </p:cNvPr>
          <p:cNvSpPr/>
          <p:nvPr/>
        </p:nvSpPr>
        <p:spPr>
          <a:xfrm rot="16200000">
            <a:off x="2108563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6B5ED1-38D0-44D6-8261-369624CAB05B}"/>
              </a:ext>
            </a:extLst>
          </p:cNvPr>
          <p:cNvSpPr/>
          <p:nvPr/>
        </p:nvSpPr>
        <p:spPr>
          <a:xfrm rot="16200000">
            <a:off x="3110550" y="1449086"/>
            <a:ext cx="402085" cy="8681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B1455-6B51-4077-8C87-E9AB95CB9E6E}"/>
              </a:ext>
            </a:extLst>
          </p:cNvPr>
          <p:cNvGrpSpPr/>
          <p:nvPr/>
        </p:nvGrpSpPr>
        <p:grpSpPr>
          <a:xfrm>
            <a:off x="1183358" y="2903663"/>
            <a:ext cx="5063724" cy="941561"/>
            <a:chOff x="1697066" y="3977132"/>
            <a:chExt cx="5063724" cy="941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0D66AF-6AD3-4EF8-BF61-8A579368D98F}"/>
                </a:ext>
              </a:extLst>
            </p:cNvPr>
            <p:cNvSpPr txBox="1"/>
            <p:nvPr/>
          </p:nvSpPr>
          <p:spPr>
            <a:xfrm>
              <a:off x="2717760" y="4307516"/>
              <a:ext cx="404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How many hex symbols are needed? </a:t>
              </a:r>
            </a:p>
          </p:txBody>
        </p:sp>
        <p:pic>
          <p:nvPicPr>
            <p:cNvPr id="14" name="Picture 2" descr="Bang good Buzzer Alarm Push Button Lottery Trivia Quiz Game Red Light With  Sound - US$11.99-arrival notice">
              <a:extLst>
                <a:ext uri="{FF2B5EF4-FFF2-40B4-BE49-F238E27FC236}">
                  <a16:creationId xmlns:a16="http://schemas.microsoft.com/office/drawing/2014/main" id="{BBCFEB9F-9F2E-4AFC-A06B-10DDEC372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066" y="3977132"/>
              <a:ext cx="941561" cy="9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1074C-E4F4-4CA9-95EA-AACE357D0279}"/>
              </a:ext>
            </a:extLst>
          </p:cNvPr>
          <p:cNvSpPr txBox="1"/>
          <p:nvPr/>
        </p:nvSpPr>
        <p:spPr>
          <a:xfrm>
            <a:off x="4226850" y="2099805"/>
            <a:ext cx="3825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one (hex) symbol to represent </a:t>
            </a:r>
          </a:p>
          <a:p>
            <a:r>
              <a:rPr lang="en-US" sz="2000" dirty="0"/>
              <a:t>a group of 4 bits</a:t>
            </a:r>
          </a:p>
        </p:txBody>
      </p: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8FE566F8-4074-44C9-BADA-6BAAEA8F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34979"/>
              </p:ext>
            </p:extLst>
          </p:nvPr>
        </p:nvGraphicFramePr>
        <p:xfrm>
          <a:off x="4513130" y="3637254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190A6BB-F9E7-4CB7-B728-3D6D23A3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349590"/>
              </p:ext>
            </p:extLst>
          </p:nvPr>
        </p:nvGraphicFramePr>
        <p:xfrm>
          <a:off x="2696317" y="3619958"/>
          <a:ext cx="1529250" cy="26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25">
                  <a:extLst>
                    <a:ext uri="{9D8B030D-6E8A-4147-A177-3AD203B41FA5}">
                      <a16:colId xmlns:a16="http://schemas.microsoft.com/office/drawing/2014/main" val="1714552586"/>
                    </a:ext>
                  </a:extLst>
                </a:gridCol>
                <a:gridCol w="764625">
                  <a:extLst>
                    <a:ext uri="{9D8B030D-6E8A-4147-A177-3AD203B41FA5}">
                      <a16:colId xmlns:a16="http://schemas.microsoft.com/office/drawing/2014/main" val="3703513589"/>
                    </a:ext>
                  </a:extLst>
                </a:gridCol>
              </a:tblGrid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7734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4276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92685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69854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35722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2300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11239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6180"/>
                  </a:ext>
                </a:extLst>
              </a:tr>
              <a:tr h="297590">
                <a:tc>
                  <a:txBody>
                    <a:bodyPr/>
                    <a:lstStyle/>
                    <a:p>
                      <a:r>
                        <a:rPr lang="en-US" sz="12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76438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2E758AD7-F80B-4E36-B50C-A6B7D2236F3B}"/>
              </a:ext>
            </a:extLst>
          </p:cNvPr>
          <p:cNvGrpSpPr/>
          <p:nvPr/>
        </p:nvGrpSpPr>
        <p:grpSpPr>
          <a:xfrm>
            <a:off x="782104" y="6025793"/>
            <a:ext cx="7591333" cy="770540"/>
            <a:chOff x="782105" y="6077401"/>
            <a:chExt cx="7495744" cy="7189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03BCAC-A9A6-4213-9F7A-011833116B15}"/>
                </a:ext>
              </a:extLst>
            </p:cNvPr>
            <p:cNvSpPr txBox="1"/>
            <p:nvPr/>
          </p:nvSpPr>
          <p:spPr>
            <a:xfrm>
              <a:off x="866150" y="6396223"/>
              <a:ext cx="741169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 a =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6A5F1-9428-40BC-A03C-A42287C820DB}"/>
                </a:ext>
              </a:extLst>
            </p:cNvPr>
            <p:cNvSpPr txBox="1"/>
            <p:nvPr/>
          </p:nvSpPr>
          <p:spPr>
            <a:xfrm>
              <a:off x="782105" y="6077401"/>
              <a:ext cx="1275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program: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6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FFF6-11A5-4A27-A96D-25F3DFCCC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Breakout time!</a:t>
            </a:r>
          </a:p>
        </p:txBody>
      </p:sp>
      <p:pic>
        <p:nvPicPr>
          <p:cNvPr id="37892" name="Picture 4" descr="Tea Party 432*432 transprent Png Free Download - Heart, Cup, Teapot. -  CleanPNG / KissPNG">
            <a:extLst>
              <a:ext uri="{FF2B5EF4-FFF2-40B4-BE49-F238E27FC236}">
                <a16:creationId xmlns:a16="http://schemas.microsoft.com/office/drawing/2014/main" id="{12DD4D09-CDF4-4B24-878B-46BDA8ED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3333" l="5778" r="93778">
                        <a14:foregroundMark x1="40444" y1="8889" x2="40444" y2="8889"/>
                        <a14:foregroundMark x1="36000" y1="5778" x2="36000" y2="5778"/>
                        <a14:foregroundMark x1="47556" y1="5333" x2="47556" y2="5333"/>
                        <a14:foregroundMark x1="23556" y1="4000" x2="23556" y2="4000"/>
                        <a14:foregroundMark x1="6222" y1="18667" x2="6222" y2="18667"/>
                        <a14:foregroundMark x1="93778" y1="74667" x2="93778" y2="74667"/>
                        <a14:foregroundMark x1="80889" y1="56889" x2="80889" y2="56889"/>
                        <a14:foregroundMark x1="48000" y1="70667" x2="48000" y2="70667"/>
                        <a14:foregroundMark x1="48000" y1="81778" x2="48000" y2="81778"/>
                        <a14:foregroundMark x1="82222" y1="57333" x2="82222" y2="57333"/>
                        <a14:foregroundMark x1="73778" y1="93333" x2="73778" y2="93333"/>
                        <a14:backgroundMark x1="79111" y1="57778" x2="79111" y2="57778"/>
                        <a14:backgroundMark x1="80000" y1="56000" x2="80000" y2="56000"/>
                        <a14:backgroundMark x1="81333" y1="59556" x2="81333" y2="59556"/>
                        <a14:backgroundMark x1="81333" y1="59556" x2="81333" y2="59556"/>
                        <a14:backgroundMark x1="81333" y1="59556" x2="78222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815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1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15D2-0C4C-4153-B584-4FCE1ED8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690F-8B1D-4E5F-9114-DEE89246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least significant bit of any even number?</a:t>
            </a:r>
          </a:p>
          <a:p>
            <a:r>
              <a:rPr lang="en-US" dirty="0"/>
              <a:t>Write the hex notation of this 2-byte bit pattern: </a:t>
            </a:r>
            <a:r>
              <a:rPr lang="en-US" dirty="0">
                <a:latin typeface="Consolas" panose="020B0609020204030204" pitchFamily="49" charset="0"/>
              </a:rPr>
              <a:t>1111000011000011</a:t>
            </a:r>
            <a:r>
              <a:rPr lang="en-US" dirty="0"/>
              <a:t> </a:t>
            </a:r>
          </a:p>
          <a:p>
            <a:r>
              <a:rPr lang="en-US" dirty="0"/>
              <a:t>What's the decimal value of unsigned int: </a:t>
            </a:r>
            <a:r>
              <a:rPr lang="en-US" dirty="0">
                <a:latin typeface="Consolas" panose="020B0609020204030204" pitchFamily="49" charset="0"/>
              </a:rPr>
              <a:t>0xff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A796D-E969-477B-9E23-6970C6EAF572}"/>
              </a:ext>
            </a:extLst>
          </p:cNvPr>
          <p:cNvSpPr txBox="1"/>
          <p:nvPr/>
        </p:nvSpPr>
        <p:spPr>
          <a:xfrm>
            <a:off x="3184988" y="2096466"/>
            <a:ext cx="30168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1C602-2EBA-40EC-B5BC-C57E9B55BD23}"/>
              </a:ext>
            </a:extLst>
          </p:cNvPr>
          <p:cNvSpPr txBox="1"/>
          <p:nvPr/>
        </p:nvSpPr>
        <p:spPr>
          <a:xfrm>
            <a:off x="4572000" y="3068768"/>
            <a:ext cx="94448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0xf0c2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2F0BE-529E-4B43-9E7F-6F8C80ADE155}"/>
              </a:ext>
            </a:extLst>
          </p:cNvPr>
          <p:cNvSpPr txBox="1"/>
          <p:nvPr/>
        </p:nvSpPr>
        <p:spPr>
          <a:xfrm>
            <a:off x="5587428" y="4077666"/>
            <a:ext cx="5357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711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computers represent integers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Bit, Byte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Hex notation</a:t>
            </a:r>
          </a:p>
          <a:p>
            <a:r>
              <a:rPr lang="en-US" dirty="0"/>
              <a:t>How computers add/subtract integers</a:t>
            </a:r>
          </a:p>
          <a:p>
            <a:r>
              <a:rPr lang="en-US" dirty="0"/>
              <a:t>Unsigned vs. signed integer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3874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Unsigned int addition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998518" y="2031173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0 0 0 0 1 0 1 1</a:t>
            </a:r>
          </a:p>
        </p:txBody>
      </p:sp>
      <p:sp>
        <p:nvSpPr>
          <p:cNvPr id="14" name="Rectangle 5"/>
          <p:cNvSpPr/>
          <p:nvPr/>
        </p:nvSpPr>
        <p:spPr>
          <a:xfrm>
            <a:off x="881299" y="2638405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0 0 0 0 1 0 1 0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383454" y="263068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+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195298" y="3309036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9">
            <a:extLst>
              <a:ext uri="{FF2B5EF4-FFF2-40B4-BE49-F238E27FC236}">
                <a16:creationId xmlns:a16="http://schemas.microsoft.com/office/drawing/2014/main" id="{DE563C8F-3AA3-4F4C-B6A5-C6208628EB9D}"/>
              </a:ext>
            </a:extLst>
          </p:cNvPr>
          <p:cNvSpPr/>
          <p:nvPr/>
        </p:nvSpPr>
        <p:spPr>
          <a:xfrm>
            <a:off x="889514" y="4090004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AD0DEB9B-B44E-4469-B652-31225FF1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663A8-DE09-40DA-ABDE-53785B2F3E5A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1A533-C6BD-43E7-9EC1-B1061C179906}"/>
              </a:ext>
            </a:extLst>
          </p:cNvPr>
          <p:cNvGrpSpPr/>
          <p:nvPr/>
        </p:nvGrpSpPr>
        <p:grpSpPr>
          <a:xfrm>
            <a:off x="4646090" y="1988822"/>
            <a:ext cx="3749493" cy="1277863"/>
            <a:chOff x="4646090" y="1988822"/>
            <a:chExt cx="3749493" cy="1277863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8A108DC-1DF8-4018-B1D8-915642CD8B34}"/>
                </a:ext>
              </a:extLst>
            </p:cNvPr>
            <p:cNvSpPr/>
            <p:nvPr/>
          </p:nvSpPr>
          <p:spPr>
            <a:xfrm>
              <a:off x="5449310" y="1988822"/>
              <a:ext cx="2512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1 0 0 0 1 0 1 1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806EE38B-B869-41AC-92E8-0E3A1B9782C3}"/>
                </a:ext>
              </a:extLst>
            </p:cNvPr>
            <p:cNvSpPr/>
            <p:nvPr/>
          </p:nvSpPr>
          <p:spPr>
            <a:xfrm>
              <a:off x="5332091" y="2596054"/>
              <a:ext cx="27302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 1 0 0 0 1 0 1 0 </a:t>
              </a: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F71BE066-2D77-4150-B6F9-6A62EE22F36A}"/>
                </a:ext>
              </a:extLst>
            </p:cNvPr>
            <p:cNvSpPr txBox="1"/>
            <p:nvPr/>
          </p:nvSpPr>
          <p:spPr>
            <a:xfrm>
              <a:off x="4834246" y="2588330"/>
              <a:ext cx="436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5E955556-E8BF-46B1-BB58-07407DF2BA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90" y="3266685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9">
            <a:extLst>
              <a:ext uri="{FF2B5EF4-FFF2-40B4-BE49-F238E27FC236}">
                <a16:creationId xmlns:a16="http://schemas.microsoft.com/office/drawing/2014/main" id="{52D3F48A-47DD-4372-B9AA-E5CB815AE45E}"/>
              </a:ext>
            </a:extLst>
          </p:cNvPr>
          <p:cNvSpPr/>
          <p:nvPr/>
        </p:nvSpPr>
        <p:spPr>
          <a:xfrm>
            <a:off x="5332091" y="4062463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 0 0 0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en-US" sz="2400" dirty="0">
                <a:latin typeface="Verdana"/>
                <a:cs typeface="Verdana"/>
              </a:rPr>
              <a:t> 0 </a:t>
            </a:r>
            <a:r>
              <a:rPr lang="en-US" altLang="zh-CN" sz="2400" dirty="0">
                <a:latin typeface="Verdana"/>
                <a:cs typeface="Verdana"/>
              </a:rPr>
              <a:t>1</a:t>
            </a:r>
            <a:r>
              <a:rPr lang="zh-CN" altLang="en-US" sz="2400" dirty="0">
                <a:latin typeface="Verdana"/>
                <a:cs typeface="Verdana"/>
              </a:rPr>
              <a:t> </a:t>
            </a:r>
            <a:r>
              <a:rPr lang="en-US" sz="2400" dirty="0">
                <a:latin typeface="Verdana"/>
                <a:cs typeface="Verdana"/>
              </a:rPr>
              <a:t>0 1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186E0B-57E7-486D-B2DA-1C5985F9F54E}"/>
              </a:ext>
            </a:extLst>
          </p:cNvPr>
          <p:cNvGrpSpPr/>
          <p:nvPr/>
        </p:nvGrpSpPr>
        <p:grpSpPr>
          <a:xfrm>
            <a:off x="7502685" y="4925922"/>
            <a:ext cx="1119281" cy="1189184"/>
            <a:chOff x="7502685" y="4925922"/>
            <a:chExt cx="1119281" cy="1189184"/>
          </a:xfrm>
        </p:grpSpPr>
        <p:pic>
          <p:nvPicPr>
            <p:cNvPr id="29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7B5D4BB6-7519-489F-857E-773FFC3D6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537" y="4925922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A84D5F-4DB6-421C-A54F-6087ADFFA84F}"/>
                </a:ext>
              </a:extLst>
            </p:cNvPr>
            <p:cNvSpPr txBox="1"/>
            <p:nvPr/>
          </p:nvSpPr>
          <p:spPr>
            <a:xfrm>
              <a:off x="7502685" y="5745774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21524-40D1-4A8A-86E8-7C3948D25BBD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972" y="311134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Unsigned int subtraction</a:t>
            </a:r>
            <a:endParaRPr kumimoji="1" lang="zh-CN" altLang="en-US" dirty="0"/>
          </a:p>
        </p:txBody>
      </p:sp>
      <p:sp>
        <p:nvSpPr>
          <p:cNvPr id="13" name="Rectangle 4"/>
          <p:cNvSpPr/>
          <p:nvPr/>
        </p:nvSpPr>
        <p:spPr>
          <a:xfrm>
            <a:off x="1087945" y="2036657"/>
            <a:ext cx="2696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0 0 0 0 1 1 1 0</a:t>
            </a:r>
          </a:p>
        </p:txBody>
      </p:sp>
      <p:sp>
        <p:nvSpPr>
          <p:cNvPr id="14" name="Rectangle 5"/>
          <p:cNvSpPr/>
          <p:nvPr/>
        </p:nvSpPr>
        <p:spPr>
          <a:xfrm>
            <a:off x="970726" y="2643889"/>
            <a:ext cx="29306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472881" y="2636165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284725" y="3314520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9"/>
          <p:cNvSpPr/>
          <p:nvPr/>
        </p:nvSpPr>
        <p:spPr>
          <a:xfrm>
            <a:off x="970726" y="4031863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0 0 0 0 0 0 1 1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D4D6EF94-8411-4672-8206-7018EB2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2" y="512422"/>
            <a:ext cx="775784" cy="799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963C8-35CF-43EC-84C5-2BC35CECA381}"/>
              </a:ext>
            </a:extLst>
          </p:cNvPr>
          <p:cNvSpPr txBox="1"/>
          <p:nvPr/>
        </p:nvSpPr>
        <p:spPr>
          <a:xfrm>
            <a:off x="791870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D4A35-BF87-425D-BB04-86C969645814}"/>
              </a:ext>
            </a:extLst>
          </p:cNvPr>
          <p:cNvCxnSpPr/>
          <p:nvPr/>
        </p:nvCxnSpPr>
        <p:spPr>
          <a:xfrm>
            <a:off x="4270664" y="1506682"/>
            <a:ext cx="0" cy="5039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2B9F76E8-5BC0-4706-A9EA-5F5125954E32}"/>
              </a:ext>
            </a:extLst>
          </p:cNvPr>
          <p:cNvSpPr/>
          <p:nvPr/>
        </p:nvSpPr>
        <p:spPr>
          <a:xfrm>
            <a:off x="5488401" y="1953530"/>
            <a:ext cx="2700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0 0 0 0 1 0 1 0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E00E02DD-A589-4C77-9E5C-A2D1230E7C59}"/>
              </a:ext>
            </a:extLst>
          </p:cNvPr>
          <p:cNvSpPr/>
          <p:nvPr/>
        </p:nvSpPr>
        <p:spPr>
          <a:xfrm>
            <a:off x="5371182" y="2560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0 0 0 0 1 0 1 1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7530679-F3D6-4DE2-858A-0FD44493332F}"/>
              </a:ext>
            </a:extLst>
          </p:cNvPr>
          <p:cNvSpPr txBox="1"/>
          <p:nvPr/>
        </p:nvSpPr>
        <p:spPr>
          <a:xfrm>
            <a:off x="4873337" y="2553038"/>
            <a:ext cx="336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-</a:t>
            </a: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F5A6D9E9-E8DF-48DD-AFE1-21047F65E1E8}"/>
              </a:ext>
            </a:extLst>
          </p:cNvPr>
          <p:cNvCxnSpPr/>
          <p:nvPr/>
        </p:nvCxnSpPr>
        <p:spPr>
          <a:xfrm>
            <a:off x="4685181" y="3231393"/>
            <a:ext cx="37494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">
            <a:extLst>
              <a:ext uri="{FF2B5EF4-FFF2-40B4-BE49-F238E27FC236}">
                <a16:creationId xmlns:a16="http://schemas.microsoft.com/office/drawing/2014/main" id="{887E7458-E88E-4F77-8949-6FA1D5E4677F}"/>
              </a:ext>
            </a:extLst>
          </p:cNvPr>
          <p:cNvSpPr/>
          <p:nvPr/>
        </p:nvSpPr>
        <p:spPr>
          <a:xfrm>
            <a:off x="5371182" y="3948736"/>
            <a:ext cx="28135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1 1 1 1 1 1 1 1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F3DD41-2631-4338-9FF0-F3B37D3E0842}"/>
              </a:ext>
            </a:extLst>
          </p:cNvPr>
          <p:cNvGrpSpPr/>
          <p:nvPr/>
        </p:nvGrpSpPr>
        <p:grpSpPr>
          <a:xfrm>
            <a:off x="7465107" y="5105546"/>
            <a:ext cx="1119281" cy="1248386"/>
            <a:chOff x="7465107" y="5105546"/>
            <a:chExt cx="1119281" cy="1248386"/>
          </a:xfrm>
        </p:grpSpPr>
        <p:pic>
          <p:nvPicPr>
            <p:cNvPr id="31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8938E5CB-81A2-4BAF-9605-157D3D70B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822" y="5105546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575850-CADA-4C0F-8CAC-DD84AE80B6E1}"/>
                </a:ext>
              </a:extLst>
            </p:cNvPr>
            <p:cNvSpPr txBox="1"/>
            <p:nvPr/>
          </p:nvSpPr>
          <p:spPr>
            <a:xfrm>
              <a:off x="7465107" y="5984600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6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03215" y="3075057"/>
            <a:ext cx="8071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b="1" dirty="0">
                <a:solidFill>
                  <a:srgbClr val="0000FF"/>
                </a:solidFill>
                <a:latin typeface="+mj-lt"/>
                <a:ea typeface="Arial Unicode MS" panose="020B0604020202020204" pitchFamily="34" charset="-122"/>
                <a:cs typeface="Arabic Typesetting" panose="03020402040406030203" pitchFamily="66" charset="-78"/>
              </a:rPr>
              <a:t>How to represent negative numbers?</a:t>
            </a:r>
            <a:endParaRPr lang="zh-CN" altLang="en-US" sz="4000" b="1" dirty="0">
              <a:solidFill>
                <a:srgbClr val="0000FF"/>
              </a:solidFill>
              <a:latin typeface="+mj-lt"/>
              <a:ea typeface="Arial Unicode MS" panose="020B0604020202020204" pitchFamily="34" charset="-122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Strawman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Most significant bit (MSB) represents the sign</a:t>
            </a:r>
          </a:p>
          <a:p>
            <a:pPr marL="457200" lvl="1" indent="0">
              <a:buNone/>
            </a:pPr>
            <a:endParaRPr kumimoji="1" lang="zh-CN" altLang="en-US" dirty="0">
              <a:latin typeface="Verdana"/>
              <a:cs typeface="Verdana"/>
            </a:endParaRPr>
          </a:p>
        </p:txBody>
      </p:sp>
      <p:sp>
        <p:nvSpPr>
          <p:cNvPr id="4" name="Rectangle 4"/>
          <p:cNvSpPr/>
          <p:nvPr/>
        </p:nvSpPr>
        <p:spPr>
          <a:xfrm>
            <a:off x="1316229" y="2423286"/>
            <a:ext cx="29129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0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sz="2600" baseline="-25000" dirty="0">
                <a:latin typeface="Verdana"/>
                <a:cs typeface="Verdana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6229" y="3225452"/>
            <a:ext cx="28422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r>
              <a:rPr lang="en-US" sz="2600" dirty="0">
                <a:latin typeface="Verdana"/>
                <a:cs typeface="Verdana"/>
              </a:rPr>
              <a:t> 0 0 0 0 0 0 1</a:t>
            </a:r>
            <a:r>
              <a:rPr lang="en-US" altLang="zh-CN" sz="2600" baseline="-25000" dirty="0">
                <a:latin typeface="Verdana"/>
                <a:cs typeface="Verdana"/>
              </a:rPr>
              <a:t>2</a:t>
            </a:r>
            <a:endParaRPr lang="en-US" sz="2600" dirty="0">
              <a:latin typeface="Verdana"/>
              <a:cs typeface="Verdana"/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4196444" y="2672291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196444" y="3493084"/>
            <a:ext cx="445641" cy="0"/>
          </a:xfrm>
          <a:prstGeom prst="straightConnector1">
            <a:avLst/>
          </a:prstGeom>
          <a:ln w="31750"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4"/>
          <p:cNvSpPr/>
          <p:nvPr/>
        </p:nvSpPr>
        <p:spPr>
          <a:xfrm>
            <a:off x="4989195" y="2414929"/>
            <a:ext cx="3966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sp>
        <p:nvSpPr>
          <p:cNvPr id="11" name="Rectangle 4"/>
          <p:cNvSpPr/>
          <p:nvPr/>
        </p:nvSpPr>
        <p:spPr>
          <a:xfrm>
            <a:off x="4837786" y="3223037"/>
            <a:ext cx="5480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lang="en-US" sz="2600" dirty="0">
                <a:latin typeface="Verdana"/>
                <a:cs typeface="Verdana"/>
              </a:rPr>
              <a:t>1</a:t>
            </a:r>
            <a:endParaRPr lang="en-US" sz="2600" baseline="-25000" dirty="0">
              <a:latin typeface="Verdana"/>
              <a:cs typeface="Verdana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8431-D6C8-4B3E-BFD2-8269FD61DEA4}"/>
              </a:ext>
            </a:extLst>
          </p:cNvPr>
          <p:cNvGrpSpPr/>
          <p:nvPr/>
        </p:nvGrpSpPr>
        <p:grpSpPr>
          <a:xfrm>
            <a:off x="1025361" y="4455581"/>
            <a:ext cx="3749493" cy="1277863"/>
            <a:chOff x="1025361" y="4455581"/>
            <a:chExt cx="3749493" cy="1277863"/>
          </a:xfrm>
        </p:grpSpPr>
        <p:sp>
          <p:nvSpPr>
            <p:cNvPr id="12" name="Rectangle 4"/>
            <p:cNvSpPr/>
            <p:nvPr/>
          </p:nvSpPr>
          <p:spPr>
            <a:xfrm>
              <a:off x="1828581" y="4455581"/>
              <a:ext cx="270098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13" name="Rectangle 5"/>
            <p:cNvSpPr/>
            <p:nvPr/>
          </p:nvSpPr>
          <p:spPr>
            <a:xfrm>
              <a:off x="1711362" y="5062813"/>
              <a:ext cx="281819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1213517" y="5055089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15" name="Straight Connector 8"/>
            <p:cNvCxnSpPr>
              <a:cxnSpLocks/>
            </p:cNvCxnSpPr>
            <p:nvPr/>
          </p:nvCxnSpPr>
          <p:spPr>
            <a:xfrm>
              <a:off x="1025361" y="5733444"/>
              <a:ext cx="37494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9"/>
          <p:cNvSpPr/>
          <p:nvPr/>
        </p:nvSpPr>
        <p:spPr>
          <a:xfrm>
            <a:off x="1711362" y="5961762"/>
            <a:ext cx="281819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Verdana"/>
                <a:cs typeface="Verdana"/>
              </a:rPr>
              <a:t> 1 0 0 0 0 0 1 0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FFECF-855D-4081-B6B9-BEA851B9717A}"/>
              </a:ext>
            </a:extLst>
          </p:cNvPr>
          <p:cNvGrpSpPr/>
          <p:nvPr/>
        </p:nvGrpSpPr>
        <p:grpSpPr>
          <a:xfrm>
            <a:off x="1782567" y="2844827"/>
            <a:ext cx="3206628" cy="438389"/>
            <a:chOff x="1782567" y="2844827"/>
            <a:chExt cx="3206628" cy="43838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8A62A-4371-4EC8-8F0F-3324D7140AB9}"/>
                </a:ext>
              </a:extLst>
            </p:cNvPr>
            <p:cNvCxnSpPr/>
            <p:nvPr/>
          </p:nvCxnSpPr>
          <p:spPr>
            <a:xfrm>
              <a:off x="1782567" y="2844827"/>
              <a:ext cx="20496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49DC9D92-46C8-4759-BDA6-8715E2AF9AE1}"/>
                </a:ext>
              </a:extLst>
            </p:cNvPr>
            <p:cNvSpPr/>
            <p:nvPr/>
          </p:nvSpPr>
          <p:spPr>
            <a:xfrm>
              <a:off x="3554859" y="2954443"/>
              <a:ext cx="1434336" cy="328773"/>
            </a:xfrm>
            <a:prstGeom prst="wedgeRoundRectCallout">
              <a:avLst>
                <a:gd name="adj1" fmla="val -96818"/>
                <a:gd name="adj2" fmla="val -60938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magnitude</a:t>
              </a:r>
            </a:p>
          </p:txBody>
        </p: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9121A0A-049A-4222-8ABE-FEBC9F3D3725}"/>
              </a:ext>
            </a:extLst>
          </p:cNvPr>
          <p:cNvSpPr/>
          <p:nvPr/>
        </p:nvSpPr>
        <p:spPr>
          <a:xfrm>
            <a:off x="636965" y="3061065"/>
            <a:ext cx="769729" cy="328773"/>
          </a:xfrm>
          <a:prstGeom prst="wedgeRoundRectCallout">
            <a:avLst>
              <a:gd name="adj1" fmla="val 58620"/>
              <a:gd name="adj2" fmla="val -937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3FB16E-B1FE-4402-9F88-8F0F29BE85C7}"/>
              </a:ext>
            </a:extLst>
          </p:cNvPr>
          <p:cNvGrpSpPr/>
          <p:nvPr/>
        </p:nvGrpSpPr>
        <p:grpSpPr>
          <a:xfrm>
            <a:off x="5488337" y="5055089"/>
            <a:ext cx="2118569" cy="770843"/>
            <a:chOff x="5223369" y="5740741"/>
            <a:chExt cx="2118569" cy="770843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A8289FC4-71EF-40DA-84FC-EF2D5FD508BF}"/>
                </a:ext>
              </a:extLst>
            </p:cNvPr>
            <p:cNvSpPr/>
            <p:nvPr/>
          </p:nvSpPr>
          <p:spPr>
            <a:xfrm>
              <a:off x="5223369" y="5928214"/>
              <a:ext cx="13775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solidFill>
                    <a:srgbClr val="FF0000"/>
                  </a:solidFill>
                  <a:latin typeface="Verdana"/>
                  <a:cs typeface="Verdana"/>
                </a:rPr>
                <a:t>-</a:t>
              </a:r>
              <a:r>
                <a:rPr lang="en-US" altLang="zh-CN" sz="2600" dirty="0">
                  <a:latin typeface="Verdana"/>
                  <a:cs typeface="Verdana"/>
                </a:rPr>
                <a:t>2</a:t>
              </a:r>
              <a:r>
                <a:rPr lang="zh-CN" altLang="en-US" sz="2600" dirty="0">
                  <a:latin typeface="Verdana"/>
                  <a:cs typeface="Verdana"/>
                </a:rPr>
                <a:t> </a:t>
              </a:r>
              <a:r>
                <a:rPr lang="en-US" altLang="zh-CN" sz="2600" dirty="0">
                  <a:latin typeface="Verdana"/>
                  <a:cs typeface="Verdana"/>
                </a:rPr>
                <a:t>???</a:t>
              </a:r>
              <a:endParaRPr lang="en-US" sz="2600" baseline="-25000" dirty="0">
                <a:latin typeface="Verdana"/>
                <a:cs typeface="Verdana"/>
              </a:endParaRPr>
            </a:p>
          </p:txBody>
        </p:sp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5E323245-E27B-4918-8E94-39C2681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907" y="5740741"/>
              <a:ext cx="741031" cy="77084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914728-3006-4E67-A3CA-63E5728674A2}"/>
              </a:ext>
            </a:extLst>
          </p:cNvPr>
          <p:cNvSpPr txBox="1"/>
          <p:nvPr/>
        </p:nvSpPr>
        <p:spPr>
          <a:xfrm>
            <a:off x="5111809" y="5961762"/>
            <a:ext cx="367837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☹Need different h/w for signed </a:t>
            </a:r>
          </a:p>
          <a:p>
            <a:r>
              <a:rPr lang="en-US" sz="2000" dirty="0"/>
              <a:t>vs. unsigned computation</a:t>
            </a:r>
          </a:p>
        </p:txBody>
      </p:sp>
    </p:spTree>
    <p:extLst>
      <p:ext uri="{BB962C8B-B14F-4D97-AF65-F5344CB8AC3E}">
        <p14:creationId xmlns:p14="http://schemas.microsoft.com/office/powerpoint/2010/main" val="3071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44" y="17166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/>
                <a:cs typeface="Arial"/>
              </a:rPr>
              <a:t>The language of technology has evolved from analog signals</a:t>
            </a:r>
            <a:r>
              <a:rPr kumimoji="1" lang="mr-IN" altLang="zh-CN" dirty="0">
                <a:latin typeface="Arial"/>
                <a:cs typeface="Arial"/>
              </a:rPr>
              <a:t>…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690580"/>
            <a:ext cx="1002708" cy="750820"/>
          </a:xfrm>
          <a:prstGeom prst="rect">
            <a:avLst/>
          </a:prstGeom>
        </p:spPr>
      </p:pic>
      <p:pic>
        <p:nvPicPr>
          <p:cNvPr id="7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23" y="1690580"/>
            <a:ext cx="943189" cy="70625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45644" y="2822125"/>
            <a:ext cx="627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Analog signals: smooth and continuous</a:t>
            </a:r>
          </a:p>
        </p:txBody>
      </p:sp>
      <p:pic>
        <p:nvPicPr>
          <p:cNvPr id="11" name="Picture 14" descr="51c8bb1ece395fef60000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" y="3484346"/>
            <a:ext cx="4701279" cy="2837511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172790" y="6098457"/>
            <a:ext cx="8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Analog components: resistors, capacitors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inductors,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diodes, etc.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306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4886757" y="3747508"/>
            <a:ext cx="401238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Verdana" pitchFamily="34" charset="0"/>
                <a:cs typeface="Arial"/>
              </a:rPr>
              <a:t>Hard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Difficult to design</a:t>
            </a:r>
          </a:p>
          <a:p>
            <a:pPr marL="800100" lvl="1" indent="-342900">
              <a:buAutoNum type="arabicPeriod"/>
            </a:pPr>
            <a:endParaRPr lang="en-US" altLang="zh-CN" sz="500" b="1" dirty="0">
              <a:latin typeface="Arial"/>
              <a:ea typeface="Verdana" pitchFamily="34" charset="0"/>
              <a:cs typeface="Arial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Arial"/>
                <a:ea typeface="Verdana" pitchFamily="34" charset="0"/>
                <a:cs typeface="Arial"/>
              </a:rPr>
              <a:t>Susceptible to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85EFB-4966-2244-AB46-BFC7D8B1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89" y="1343850"/>
            <a:ext cx="4448466" cy="1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Two’s complement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446" y="278317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37" y="1699604"/>
            <a:ext cx="2185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Unsigned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881" y="279126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1*2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" name="矩形 10">
            <a:extLst>
              <a:ext uri="{FF2B5EF4-FFF2-40B4-BE49-F238E27FC236}">
                <a16:creationId xmlns:a16="http://schemas.microsoft.com/office/drawing/2014/main" id="{1A01F67C-5704-4CCF-AA80-BF5AAE4AEE61}"/>
              </a:ext>
            </a:extLst>
          </p:cNvPr>
          <p:cNvSpPr/>
          <p:nvPr/>
        </p:nvSpPr>
        <p:spPr>
          <a:xfrm>
            <a:off x="152912" y="3715200"/>
            <a:ext cx="1784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/>
                <a:cs typeface="Arial"/>
              </a:rPr>
              <a:t>Signed int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4295C744-1103-46CF-89E0-4054D17B4B92}"/>
              </a:ext>
            </a:extLst>
          </p:cNvPr>
          <p:cNvSpPr/>
          <p:nvPr/>
        </p:nvSpPr>
        <p:spPr>
          <a:xfrm>
            <a:off x="47446" y="2253875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B6A5ADA5-736E-4E00-AF6B-920DCD06C022}"/>
              </a:ext>
            </a:extLst>
          </p:cNvPr>
          <p:cNvSpPr/>
          <p:nvPr/>
        </p:nvSpPr>
        <p:spPr>
          <a:xfrm>
            <a:off x="1756881" y="2261958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18" name="矩形 2">
            <a:extLst>
              <a:ext uri="{FF2B5EF4-FFF2-40B4-BE49-F238E27FC236}">
                <a16:creationId xmlns:a16="http://schemas.microsoft.com/office/drawing/2014/main" id="{D16769A9-A176-4C92-82AA-E2547046EC0E}"/>
              </a:ext>
            </a:extLst>
          </p:cNvPr>
          <p:cNvSpPr/>
          <p:nvPr/>
        </p:nvSpPr>
        <p:spPr>
          <a:xfrm>
            <a:off x="148476" y="5145373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10010110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0" name="矩形 9">
            <a:extLst>
              <a:ext uri="{FF2B5EF4-FFF2-40B4-BE49-F238E27FC236}">
                <a16:creationId xmlns:a16="http://schemas.microsoft.com/office/drawing/2014/main" id="{5D8CEFBA-AFB3-4A84-864B-874FC4E12CAE}"/>
              </a:ext>
            </a:extLst>
          </p:cNvPr>
          <p:cNvSpPr/>
          <p:nvPr/>
        </p:nvSpPr>
        <p:spPr>
          <a:xfrm>
            <a:off x="1857910" y="5153456"/>
            <a:ext cx="744020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</a:t>
            </a:r>
            <a:r>
              <a:rPr lang="en-US" altLang="zh-CN" sz="2400" b="1" dirty="0">
                <a:solidFill>
                  <a:srgbClr val="FF0000"/>
                </a:solidFill>
                <a:latin typeface="Arial"/>
                <a:cs typeface="Arial"/>
              </a:rPr>
              <a:t>-1</a:t>
            </a:r>
            <a:r>
              <a:rPr lang="en-US" altLang="zh-CN" sz="2400" dirty="0">
                <a:latin typeface="Arial"/>
                <a:cs typeface="Arial"/>
              </a:rPr>
              <a:t>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71EB923D-6870-4DFA-9A6C-39A48DF6BFBD}"/>
              </a:ext>
            </a:extLst>
          </p:cNvPr>
          <p:cNvSpPr/>
          <p:nvPr/>
        </p:nvSpPr>
        <p:spPr>
          <a:xfrm>
            <a:off x="124503" y="4522668"/>
            <a:ext cx="176769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Consolas" panose="020B0609020204030204" pitchFamily="49" charset="0"/>
                <a:cs typeface="Arial"/>
              </a:rPr>
              <a:t>00010110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sz="1100" dirty="0">
              <a:latin typeface="Arial"/>
              <a:cs typeface="Arial"/>
            </a:endParaRPr>
          </a:p>
        </p:txBody>
      </p:sp>
      <p:sp>
        <p:nvSpPr>
          <p:cNvPr id="24" name="矩形 9">
            <a:extLst>
              <a:ext uri="{FF2B5EF4-FFF2-40B4-BE49-F238E27FC236}">
                <a16:creationId xmlns:a16="http://schemas.microsoft.com/office/drawing/2014/main" id="{732ED226-CD00-4BCE-BADC-23898012A80F}"/>
              </a:ext>
            </a:extLst>
          </p:cNvPr>
          <p:cNvSpPr/>
          <p:nvPr/>
        </p:nvSpPr>
        <p:spPr>
          <a:xfrm>
            <a:off x="1833938" y="4530751"/>
            <a:ext cx="731006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dirty="0">
                <a:latin typeface="Arial"/>
                <a:cs typeface="Arial"/>
              </a:rPr>
              <a:t>= 0*2</a:t>
            </a:r>
            <a:r>
              <a:rPr lang="en-US" altLang="zh-CN" sz="2400" baseline="30000" dirty="0">
                <a:latin typeface="Arial"/>
                <a:cs typeface="Arial"/>
              </a:rPr>
              <a:t>7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6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5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4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3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2 </a:t>
            </a:r>
            <a:r>
              <a:rPr lang="en-US" altLang="zh-CN" sz="2400" dirty="0">
                <a:latin typeface="Arial"/>
                <a:cs typeface="Arial"/>
              </a:rPr>
              <a:t>+ 1*2</a:t>
            </a:r>
            <a:r>
              <a:rPr lang="en-US" altLang="zh-CN" sz="2400" baseline="30000" dirty="0">
                <a:latin typeface="Arial"/>
                <a:cs typeface="Arial"/>
              </a:rPr>
              <a:t>1 </a:t>
            </a:r>
            <a:r>
              <a:rPr lang="en-US" altLang="zh-CN" sz="2400" dirty="0">
                <a:latin typeface="Arial"/>
                <a:cs typeface="Arial"/>
              </a:rPr>
              <a:t>+ 0*2</a:t>
            </a:r>
            <a:r>
              <a:rPr lang="en-US" altLang="zh-CN" sz="2400" baseline="30000" dirty="0"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1821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0A745D-4CD8-4AA0-9A14-A272BA7C2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69067"/>
              </p:ext>
            </p:extLst>
          </p:nvPr>
        </p:nvGraphicFramePr>
        <p:xfrm>
          <a:off x="754968" y="1836863"/>
          <a:ext cx="4556334" cy="460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167">
                  <a:extLst>
                    <a:ext uri="{9D8B030D-6E8A-4147-A177-3AD203B41FA5}">
                      <a16:colId xmlns:a16="http://schemas.microsoft.com/office/drawing/2014/main" val="3789552872"/>
                    </a:ext>
                  </a:extLst>
                </a:gridCol>
                <a:gridCol w="2278167">
                  <a:extLst>
                    <a:ext uri="{9D8B030D-6E8A-4147-A177-3AD203B41FA5}">
                      <a16:colId xmlns:a16="http://schemas.microsoft.com/office/drawing/2014/main" val="4131334432"/>
                    </a:ext>
                  </a:extLst>
                </a:gridCol>
              </a:tblGrid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82884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30705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0068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32294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01111111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 =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706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 </a:t>
                      </a:r>
                      <a:r>
                        <a:rPr lang="en-US" dirty="0"/>
                        <a:t>= 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7751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 </a:t>
                      </a:r>
                      <a:r>
                        <a:rPr lang="en-US" baseline="0" dirty="0"/>
                        <a:t>+1= </a:t>
                      </a:r>
                      <a:r>
                        <a:rPr lang="en-US" dirty="0"/>
                        <a:t>-127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55419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2177"/>
                  </a:ext>
                </a:extLst>
              </a:tr>
              <a:tr h="5114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</a:rPr>
                        <a:t>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-8</a:t>
                      </a:r>
                      <a:r>
                        <a:rPr lang="en-US" baseline="0" dirty="0"/>
                        <a:t>+(</a:t>
                      </a: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-1) =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09DC-AC9E-4C2C-A95A-4FC7B39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6" y="129712"/>
            <a:ext cx="8229600" cy="1143000"/>
          </a:xfrm>
        </p:spPr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03B9-BED3-47DA-8181-EBF176F2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712"/>
            <a:ext cx="8229600" cy="654978"/>
          </a:xfrm>
        </p:spPr>
        <p:txBody>
          <a:bodyPr/>
          <a:lstStyle/>
          <a:p>
            <a:r>
              <a:rPr lang="en-US" dirty="0"/>
              <a:t>1-byte bit pattern </a:t>
            </a:r>
            <a:r>
              <a:rPr lang="en-US" dirty="0">
                <a:sym typeface="Wingdings" panose="05000000000000000000" pitchFamily="2" charset="2"/>
              </a:rPr>
              <a:t> signed int</a:t>
            </a:r>
            <a:endParaRPr lang="en-US" dirty="0"/>
          </a:p>
        </p:txBody>
      </p:sp>
      <p:pic>
        <p:nvPicPr>
          <p:cNvPr id="43010" name="Picture 2" descr="Can't Sleep">
            <a:extLst>
              <a:ext uri="{FF2B5EF4-FFF2-40B4-BE49-F238E27FC236}">
                <a16:creationId xmlns:a16="http://schemas.microsoft.com/office/drawing/2014/main" id="{41DDA42F-95BF-449E-91B0-3D84853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2" y="2404372"/>
            <a:ext cx="8375515" cy="2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34044-90D1-4519-8AF4-DAC68905FC84}"/>
              </a:ext>
            </a:extLst>
          </p:cNvPr>
          <p:cNvSpPr txBox="1"/>
          <p:nvPr/>
        </p:nvSpPr>
        <p:spPr>
          <a:xfrm>
            <a:off x="6869764" y="521595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xkcd.com</a:t>
            </a:r>
          </a:p>
        </p:txBody>
      </p:sp>
    </p:spTree>
    <p:extLst>
      <p:ext uri="{BB962C8B-B14F-4D97-AF65-F5344CB8AC3E}">
        <p14:creationId xmlns:p14="http://schemas.microsoft.com/office/powerpoint/2010/main" val="312749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1247-70ED-47DF-8601-097FF58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facts of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2234-EEA8-410F-9FBC-0DC39BB8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03" y="4972692"/>
            <a:ext cx="8311793" cy="1433246"/>
          </a:xfrm>
        </p:spPr>
        <p:txBody>
          <a:bodyPr>
            <a:normAutofit/>
          </a:bodyPr>
          <a:lstStyle/>
          <a:p>
            <a:r>
              <a:rPr lang="en-US" dirty="0"/>
              <a:t>Negative numbers </a:t>
            </a:r>
            <a:r>
              <a:rPr lang="en-US" dirty="0">
                <a:sym typeface="Wingdings" panose="05000000000000000000" pitchFamily="2" charset="2"/>
              </a:rPr>
              <a:t> MSB=1</a:t>
            </a:r>
          </a:p>
          <a:p>
            <a:r>
              <a:rPr lang="en-US" dirty="0">
                <a:sym typeface="Wingdings" panose="05000000000000000000" pitchFamily="2" charset="2"/>
              </a:rPr>
              <a:t>A sequence of 1’s </a:t>
            </a:r>
            <a:r>
              <a:rPr lang="en-US" sz="2000" dirty="0">
                <a:sym typeface="Wingdings" panose="05000000000000000000" pitchFamily="2" charset="2"/>
              </a:rPr>
              <a:t>(e.g.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0xff, 0xffffffff</a:t>
            </a:r>
            <a:r>
              <a:rPr lang="en-US" sz="2000" dirty="0">
                <a:sym typeface="Wingdings" panose="05000000000000000000" pitchFamily="2" charset="2"/>
              </a:rPr>
              <a:t>) </a:t>
            </a:r>
            <a:r>
              <a:rPr lang="en-US" sz="3200" dirty="0">
                <a:sym typeface="Wingdings" panose="05000000000000000000" pitchFamily="2" charset="2"/>
              </a:rPr>
              <a:t> -1</a:t>
            </a:r>
            <a:endParaRPr lang="en-U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2D8F16-9082-40F2-AED6-02E4218C4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13422"/>
              </p:ext>
            </p:extLst>
          </p:nvPr>
        </p:nvGraphicFramePr>
        <p:xfrm>
          <a:off x="559942" y="1739741"/>
          <a:ext cx="76388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74">
                  <a:extLst>
                    <a:ext uri="{9D8B030D-6E8A-4147-A177-3AD203B41FA5}">
                      <a16:colId xmlns:a16="http://schemas.microsoft.com/office/drawing/2014/main" val="2765752398"/>
                    </a:ext>
                  </a:extLst>
                </a:gridCol>
                <a:gridCol w="2327096">
                  <a:extLst>
                    <a:ext uri="{9D8B030D-6E8A-4147-A177-3AD203B41FA5}">
                      <a16:colId xmlns:a16="http://schemas.microsoft.com/office/drawing/2014/main" val="2688178002"/>
                    </a:ext>
                  </a:extLst>
                </a:gridCol>
                <a:gridCol w="2239767">
                  <a:extLst>
                    <a:ext uri="{9D8B030D-6E8A-4147-A177-3AD203B41FA5}">
                      <a16:colId xmlns:a16="http://schemas.microsoft.com/office/drawing/2014/main" val="1794786188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12631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(bytes)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smallest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 pattern of 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7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2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98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C2E8ED-A9BF-4D62-A18D-D615476A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95457"/>
              </p:ext>
            </p:extLst>
          </p:nvPr>
        </p:nvGraphicFramePr>
        <p:xfrm>
          <a:off x="1524856" y="2379821"/>
          <a:ext cx="673556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45189">
                  <a:extLst>
                    <a:ext uri="{9D8B030D-6E8A-4147-A177-3AD203B41FA5}">
                      <a16:colId xmlns:a16="http://schemas.microsoft.com/office/drawing/2014/main" val="3997209552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1770839421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25188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-7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7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6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-15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15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-31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31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6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0x8000000000000000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nsolas" panose="020B0609020204030204" pitchFamily="49" charset="0"/>
                        </a:rPr>
                        <a:t>0x7fffffffffffffff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[-2</a:t>
                      </a:r>
                      <a:r>
                        <a:rPr lang="en-US" baseline="30000" dirty="0"/>
                        <a:t>-63</a:t>
                      </a:r>
                      <a:r>
                        <a:rPr lang="en-US" dirty="0"/>
                        <a:t>, 2</a:t>
                      </a:r>
                      <a:r>
                        <a:rPr lang="en-US" baseline="30000" dirty="0"/>
                        <a:t>63</a:t>
                      </a:r>
                      <a:r>
                        <a:rPr lang="en-US" dirty="0"/>
                        <a:t>-1]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6546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BDD2F6-9CA8-4DE2-9FCB-6A5A7BEAA5B8}"/>
              </a:ext>
            </a:extLst>
          </p:cNvPr>
          <p:cNvSpPr txBox="1"/>
          <p:nvPr/>
        </p:nvSpPr>
        <p:spPr>
          <a:xfrm>
            <a:off x="498297" y="1370409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07FB3-6513-4DE2-9CED-AE9037BFBEB1}"/>
              </a:ext>
            </a:extLst>
          </p:cNvPr>
          <p:cNvSpPr txBox="1"/>
          <p:nvPr/>
        </p:nvSpPr>
        <p:spPr>
          <a:xfrm>
            <a:off x="498297" y="4018748"/>
            <a:ext cx="54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🤔 Home exercise: make a similar table for unsigned 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ADD1A-6101-45F4-8594-0D1C2EA82388}"/>
              </a:ext>
            </a:extLst>
          </p:cNvPr>
          <p:cNvSpPr txBox="1"/>
          <p:nvPr/>
        </p:nvSpPr>
        <p:spPr>
          <a:xfrm>
            <a:off x="8768993" y="4674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274638"/>
            <a:ext cx="692991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addition on hardware</a:t>
            </a:r>
          </a:p>
        </p:txBody>
      </p:sp>
      <p:pic>
        <p:nvPicPr>
          <p:cNvPr id="12" name="图片 10">
            <a:extLst>
              <a:ext uri="{FF2B5EF4-FFF2-40B4-BE49-F238E27FC236}">
                <a16:creationId xmlns:a16="http://schemas.microsoft.com/office/drawing/2014/main" id="{FDFA2FD5-FFA1-44F7-8B70-889437DF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7" y="354806"/>
            <a:ext cx="775784" cy="79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EAEE3-72EF-4A41-9D7E-36D4940C70B8}"/>
              </a:ext>
            </a:extLst>
          </p:cNvPr>
          <p:cNvSpPr txBox="1"/>
          <p:nvPr/>
        </p:nvSpPr>
        <p:spPr>
          <a:xfrm>
            <a:off x="762358" y="485589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624397" y="1470328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683217" y="1461480"/>
            <a:ext cx="3219619" cy="956312"/>
            <a:chOff x="2870575" y="3311987"/>
            <a:chExt cx="321961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870575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611502" y="4104885"/>
            <a:ext cx="3018834" cy="960968"/>
            <a:chOff x="5990198" y="3310806"/>
            <a:chExt cx="3018834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0 1 0 0 0 0 0 1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0 1 0 0 0 0 0 0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71686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(65)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(64)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5D1E46-AF8F-4387-9E26-9B3553674131}"/>
              </a:ext>
            </a:extLst>
          </p:cNvPr>
          <p:cNvGrpSpPr/>
          <p:nvPr/>
        </p:nvGrpSpPr>
        <p:grpSpPr>
          <a:xfrm>
            <a:off x="818879" y="5527123"/>
            <a:ext cx="2988438" cy="488091"/>
            <a:chOff x="818879" y="5527123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18879" y="561510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902902" y="5527123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448453" y="4971310"/>
            <a:ext cx="876667" cy="1010541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4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761867" y="1674245"/>
            <a:ext cx="2347338" cy="1142993"/>
          </a:xfrm>
          <a:prstGeom prst="wedgeRoundRectCallout">
            <a:avLst>
              <a:gd name="adj1" fmla="val -66618"/>
              <a:gd name="adj2" fmla="val 6186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01AC26-8A5E-4F39-817A-402CE0BA6525}"/>
              </a:ext>
            </a:extLst>
          </p:cNvPr>
          <p:cNvGrpSpPr/>
          <p:nvPr/>
        </p:nvGrpSpPr>
        <p:grpSpPr>
          <a:xfrm>
            <a:off x="3798274" y="4066108"/>
            <a:ext cx="3206386" cy="960968"/>
            <a:chOff x="5990198" y="3310806"/>
            <a:chExt cx="3206386" cy="960968"/>
          </a:xfrm>
        </p:grpSpPr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A94444CF-7E5A-40E4-872C-41014EB828D2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1 0 0 0 0 0 0 1</a:t>
              </a: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D0F9892C-FE4D-4295-AAA2-8E3F8328C12E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1B093670-4BE5-4BCC-8568-73E2918C87FE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+</a:t>
              </a:r>
            </a:p>
          </p:txBody>
        </p:sp>
        <p:cxnSp>
          <p:nvCxnSpPr>
            <p:cNvPr id="54" name="Straight Connector 8">
              <a:extLst>
                <a:ext uri="{FF2B5EF4-FFF2-40B4-BE49-F238E27FC236}">
                  <a16:creationId xmlns:a16="http://schemas.microsoft.com/office/drawing/2014/main" id="{41B2E87F-05B8-414A-BE19-5B954354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769564-73BB-4EE9-B434-7DA5D36A21CD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F70918-C35B-46F9-93EC-2CF3482C7B79}"/>
              </a:ext>
            </a:extLst>
          </p:cNvPr>
          <p:cNvGrpSpPr/>
          <p:nvPr/>
        </p:nvGrpSpPr>
        <p:grpSpPr>
          <a:xfrm>
            <a:off x="4005651" y="5453860"/>
            <a:ext cx="3052238" cy="522577"/>
            <a:chOff x="4005651" y="5453860"/>
            <a:chExt cx="3052238" cy="522577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D9B26596-68A9-4F5F-8ADD-49A8ED66853C}"/>
                </a:ext>
              </a:extLst>
            </p:cNvPr>
            <p:cNvSpPr/>
            <p:nvPr/>
          </p:nvSpPr>
          <p:spPr>
            <a:xfrm>
              <a:off x="4005651" y="5576327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7E3199-BF6C-4332-9B9C-70CA4AD254C5}"/>
                </a:ext>
              </a:extLst>
            </p:cNvPr>
            <p:cNvSpPr txBox="1"/>
            <p:nvPr/>
          </p:nvSpPr>
          <p:spPr>
            <a:xfrm>
              <a:off x="6224006" y="5453860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B0E81-DCDD-409F-B707-12393C91DF7A}"/>
              </a:ext>
            </a:extLst>
          </p:cNvPr>
          <p:cNvGrpSpPr/>
          <p:nvPr/>
        </p:nvGrpSpPr>
        <p:grpSpPr>
          <a:xfrm>
            <a:off x="844339" y="2956123"/>
            <a:ext cx="2818199" cy="471798"/>
            <a:chOff x="844339" y="2956123"/>
            <a:chExt cx="2818199" cy="471798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844339" y="3027811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0 0 0 0 0 1 0 0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2D3DF9-A350-4D55-9CBE-DAA7F68D2655}"/>
                </a:ext>
              </a:extLst>
            </p:cNvPr>
            <p:cNvSpPr txBox="1"/>
            <p:nvPr/>
          </p:nvSpPr>
          <p:spPr>
            <a:xfrm>
              <a:off x="2951292" y="2956123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(4)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B14E-7D5E-41B9-A1B0-8FFE58E2EABE}"/>
              </a:ext>
            </a:extLst>
          </p:cNvPr>
          <p:cNvGrpSpPr/>
          <p:nvPr/>
        </p:nvGrpSpPr>
        <p:grpSpPr>
          <a:xfrm>
            <a:off x="3896548" y="2902878"/>
            <a:ext cx="2964988" cy="515014"/>
            <a:chOff x="3896548" y="2902878"/>
            <a:chExt cx="2964988" cy="515014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6548" y="3017782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1 0 0 0 0 0 1 0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D56718-BF23-4361-AD4E-020CEDD4BA83}"/>
                </a:ext>
              </a:extLst>
            </p:cNvPr>
            <p:cNvSpPr txBox="1"/>
            <p:nvPr/>
          </p:nvSpPr>
          <p:spPr>
            <a:xfrm>
              <a:off x="5957121" y="2902878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(-126)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7B6520-A6E5-4452-83B4-D22289DADC8E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5676-9D53-4230-B70A-EEB0F22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82" y="274638"/>
            <a:ext cx="75669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Signed subtraction on hardware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828D4D-1BAE-4282-94D5-30D337575B88}"/>
              </a:ext>
            </a:extLst>
          </p:cNvPr>
          <p:cNvGrpSpPr/>
          <p:nvPr/>
        </p:nvGrpSpPr>
        <p:grpSpPr>
          <a:xfrm>
            <a:off x="755577" y="1433511"/>
            <a:ext cx="3038142" cy="960968"/>
            <a:chOff x="-50944" y="3310806"/>
            <a:chExt cx="3038142" cy="960968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9EFC118-8F86-4DD7-AE77-F6D17236C2EB}"/>
                </a:ext>
              </a:extLst>
            </p:cNvPr>
            <p:cNvSpPr/>
            <p:nvPr/>
          </p:nvSpPr>
          <p:spPr>
            <a:xfrm>
              <a:off x="281081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21829A-DA7A-45E1-93C8-1DE1721DA781}"/>
                </a:ext>
              </a:extLst>
            </p:cNvPr>
            <p:cNvSpPr/>
            <p:nvPr/>
          </p:nvSpPr>
          <p:spPr>
            <a:xfrm>
              <a:off x="168999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0 0 0 0 0 0 1 1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70DD393-3404-454E-AD08-3EDD5B4BD261}"/>
                </a:ext>
              </a:extLst>
            </p:cNvPr>
            <p:cNvSpPr txBox="1"/>
            <p:nvPr/>
          </p:nvSpPr>
          <p:spPr>
            <a:xfrm>
              <a:off x="-50944" y="3721956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B49439F-65FF-4FD3-A10C-A9696BD25008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2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831B9-3A8C-428C-9D94-5DC0845C56D8}"/>
                </a:ext>
              </a:extLst>
            </p:cNvPr>
            <p:cNvSpPr txBox="1"/>
            <p:nvPr/>
          </p:nvSpPr>
          <p:spPr>
            <a:xfrm>
              <a:off x="2275951" y="3310806"/>
              <a:ext cx="599844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(3)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FBC9AB-5B4C-4158-8509-A1CBCD59359F}"/>
              </a:ext>
            </a:extLst>
          </p:cNvPr>
          <p:cNvGrpSpPr/>
          <p:nvPr/>
        </p:nvGrpSpPr>
        <p:grpSpPr>
          <a:xfrm>
            <a:off x="3729318" y="1434692"/>
            <a:ext cx="2979309" cy="956312"/>
            <a:chOff x="2922797" y="3311987"/>
            <a:chExt cx="2979309" cy="956312"/>
          </a:xfrm>
        </p:grpSpPr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7AEF195B-0084-4156-96AA-1F37551112F7}"/>
                </a:ext>
              </a:extLst>
            </p:cNvPr>
            <p:cNvSpPr/>
            <p:nvPr/>
          </p:nvSpPr>
          <p:spPr>
            <a:xfrm>
              <a:off x="3195989" y="3392285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0 0 0 0 0 0 0 1</a:t>
              </a:r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4D3C6B0C-B973-46DD-A5EC-A8A5644FC0FF}"/>
                </a:ext>
              </a:extLst>
            </p:cNvPr>
            <p:cNvSpPr/>
            <p:nvPr/>
          </p:nvSpPr>
          <p:spPr>
            <a:xfrm>
              <a:off x="3083907" y="379239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1 1 1 1 1 1 1 1 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7C8F95D0-3626-4D41-9104-82519F33AA77}"/>
                </a:ext>
              </a:extLst>
            </p:cNvPr>
            <p:cNvSpPr txBox="1"/>
            <p:nvPr/>
          </p:nvSpPr>
          <p:spPr>
            <a:xfrm>
              <a:off x="2922797" y="3728880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22" name="Straight Connector 8">
              <a:extLst>
                <a:ext uri="{FF2B5EF4-FFF2-40B4-BE49-F238E27FC236}">
                  <a16:creationId xmlns:a16="http://schemas.microsoft.com/office/drawing/2014/main" id="{79555BF1-3517-4E26-A4A2-8CF0177E4FD3}"/>
                </a:ext>
              </a:extLst>
            </p:cNvPr>
            <p:cNvCxnSpPr>
              <a:cxnSpLocks/>
            </p:cNvCxnSpPr>
            <p:nvPr/>
          </p:nvCxnSpPr>
          <p:spPr>
            <a:xfrm>
              <a:off x="3037852" y="4268299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F08002-8FD7-4714-8191-30F0148AD3A5}"/>
                </a:ext>
              </a:extLst>
            </p:cNvPr>
            <p:cNvSpPr txBox="1"/>
            <p:nvPr/>
          </p:nvSpPr>
          <p:spPr>
            <a:xfrm>
              <a:off x="5185779" y="3311987"/>
              <a:ext cx="670376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48EFB0-A87C-4A5C-901B-2C89FE93C712}"/>
              </a:ext>
            </a:extLst>
          </p:cNvPr>
          <p:cNvGrpSpPr/>
          <p:nvPr/>
        </p:nvGrpSpPr>
        <p:grpSpPr>
          <a:xfrm>
            <a:off x="4080782" y="3924939"/>
            <a:ext cx="3206386" cy="960968"/>
            <a:chOff x="5990198" y="3310806"/>
            <a:chExt cx="3206386" cy="96096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C5F11EB6-32B8-48FF-9A1A-C35CF5B8C8E1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1 0 0 0 0 0 0 0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FF1BE6B7-7EFD-4CA2-93E3-AF03868A93C0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0 0 0 0 0 0 0 1 </a:t>
              </a: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F95F7C08-09C1-467D-A516-2FD7C9B6CBD9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9E2B4CA5-BABD-4BCF-B439-3104607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12B2F1-EDAF-4821-B2CF-F069800E202F}"/>
                </a:ext>
              </a:extLst>
            </p:cNvPr>
            <p:cNvSpPr txBox="1"/>
            <p:nvPr/>
          </p:nvSpPr>
          <p:spPr>
            <a:xfrm>
              <a:off x="8292169" y="3310806"/>
              <a:ext cx="904415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(-128)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6A2B64-8D91-4D3B-BC9E-0470050238DB}"/>
              </a:ext>
            </a:extLst>
          </p:cNvPr>
          <p:cNvGrpSpPr/>
          <p:nvPr/>
        </p:nvGrpSpPr>
        <p:grpSpPr>
          <a:xfrm>
            <a:off x="929960" y="5233335"/>
            <a:ext cx="2988438" cy="488091"/>
            <a:chOff x="805280" y="5233335"/>
            <a:chExt cx="2988438" cy="488091"/>
          </a:xfrm>
        </p:grpSpPr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B775CE30-19BD-4F0F-BE43-F47507848578}"/>
                </a:ext>
              </a:extLst>
            </p:cNvPr>
            <p:cNvSpPr/>
            <p:nvPr/>
          </p:nvSpPr>
          <p:spPr>
            <a:xfrm>
              <a:off x="805280" y="5321316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1 0 0 0 0 0 0 1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B91437-092A-49E0-933D-20C7AF475C86}"/>
                </a:ext>
              </a:extLst>
            </p:cNvPr>
            <p:cNvSpPr txBox="1"/>
            <p:nvPr/>
          </p:nvSpPr>
          <p:spPr>
            <a:xfrm>
              <a:off x="2889303" y="5233335"/>
              <a:ext cx="90441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FCC31-2D8C-4CCF-9E1D-10A75A773D48}"/>
              </a:ext>
            </a:extLst>
          </p:cNvPr>
          <p:cNvGrpSpPr/>
          <p:nvPr/>
        </p:nvGrpSpPr>
        <p:grpSpPr>
          <a:xfrm>
            <a:off x="7665572" y="4623270"/>
            <a:ext cx="1119281" cy="1248386"/>
            <a:chOff x="7067881" y="5382271"/>
            <a:chExt cx="1119281" cy="1248386"/>
          </a:xfrm>
        </p:grpSpPr>
        <p:pic>
          <p:nvPicPr>
            <p:cNvPr id="40" name="Picture 2" descr="Image of horror emoji">
              <a:hlinkClick r:id="rId3"/>
              <a:extLst>
                <a:ext uri="{FF2B5EF4-FFF2-40B4-BE49-F238E27FC236}">
                  <a16:creationId xmlns:a16="http://schemas.microsoft.com/office/drawing/2014/main" id="{30E411E0-D3EF-4928-8D35-4FBFD14F7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596" y="5382271"/>
              <a:ext cx="819852" cy="81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51C657-62B3-4764-9CFB-558529BCFE38}"/>
                </a:ext>
              </a:extLst>
            </p:cNvPr>
            <p:cNvSpPr txBox="1"/>
            <p:nvPr/>
          </p:nvSpPr>
          <p:spPr>
            <a:xfrm>
              <a:off x="7067881" y="6261325"/>
              <a:ext cx="1119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Overflow!</a:t>
              </a:r>
            </a:p>
          </p:txBody>
        </p:sp>
      </p:grp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8B89DC0C-8A95-4CC9-A70E-C54725C20FCC}"/>
              </a:ext>
            </a:extLst>
          </p:cNvPr>
          <p:cNvSpPr/>
          <p:nvPr/>
        </p:nvSpPr>
        <p:spPr>
          <a:xfrm>
            <a:off x="6886780" y="2048050"/>
            <a:ext cx="2020914" cy="1143000"/>
          </a:xfrm>
          <a:prstGeom prst="wedgeRoundRectCallout">
            <a:avLst>
              <a:gd name="adj1" fmla="val -67815"/>
              <a:gd name="adj2" fmla="val 249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This is what 2’s complement is designed to accomplish!</a:t>
            </a: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058FB859-A11E-4899-9433-AC53C1889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8" y="475662"/>
            <a:ext cx="775784" cy="799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3A1C6-103A-49F9-B24B-6E7542094BB7}"/>
              </a:ext>
            </a:extLst>
          </p:cNvPr>
          <p:cNvSpPr txBox="1"/>
          <p:nvPr/>
        </p:nvSpPr>
        <p:spPr>
          <a:xfrm>
            <a:off x="306959" y="606445"/>
            <a:ext cx="296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🤔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F92BFD-7978-4D65-B36B-5E33CCDD7D19}"/>
              </a:ext>
            </a:extLst>
          </p:cNvPr>
          <p:cNvGrpSpPr/>
          <p:nvPr/>
        </p:nvGrpSpPr>
        <p:grpSpPr>
          <a:xfrm>
            <a:off x="975519" y="2885747"/>
            <a:ext cx="2818199" cy="505357"/>
            <a:chOff x="975519" y="2885747"/>
            <a:chExt cx="2818199" cy="505357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3ADEDE1-8B69-471D-814C-C8C229B890FA}"/>
                </a:ext>
              </a:extLst>
            </p:cNvPr>
            <p:cNvSpPr/>
            <p:nvPr/>
          </p:nvSpPr>
          <p:spPr>
            <a:xfrm>
              <a:off x="975519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D81915-1930-46A8-8FCB-7A0A3FF0B30E}"/>
                </a:ext>
              </a:extLst>
            </p:cNvPr>
            <p:cNvSpPr txBox="1"/>
            <p:nvPr/>
          </p:nvSpPr>
          <p:spPr>
            <a:xfrm>
              <a:off x="3082472" y="2885747"/>
              <a:ext cx="670376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AE4325-AB21-4C04-9DE8-D2C472573D87}"/>
              </a:ext>
            </a:extLst>
          </p:cNvPr>
          <p:cNvGrpSpPr/>
          <p:nvPr/>
        </p:nvGrpSpPr>
        <p:grpSpPr>
          <a:xfrm>
            <a:off x="3890427" y="2885746"/>
            <a:ext cx="2818199" cy="505358"/>
            <a:chOff x="3890427" y="2885746"/>
            <a:chExt cx="2818199" cy="505358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1682F40F-03EF-44A5-BC1C-743315DD8BCF}"/>
                </a:ext>
              </a:extLst>
            </p:cNvPr>
            <p:cNvSpPr/>
            <p:nvPr/>
          </p:nvSpPr>
          <p:spPr>
            <a:xfrm>
              <a:off x="3890427" y="2990994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0 0 0 0 0 0 1 0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B5C345-0FD2-4F38-A5FA-A677D823A56A}"/>
                </a:ext>
              </a:extLst>
            </p:cNvPr>
            <p:cNvSpPr txBox="1"/>
            <p:nvPr/>
          </p:nvSpPr>
          <p:spPr>
            <a:xfrm>
              <a:off x="6038251" y="2885746"/>
              <a:ext cx="5998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377D08-69B7-42BD-9CCB-EAE4FBA25ACA}"/>
              </a:ext>
            </a:extLst>
          </p:cNvPr>
          <p:cNvCxnSpPr/>
          <p:nvPr/>
        </p:nvCxnSpPr>
        <p:spPr>
          <a:xfrm>
            <a:off x="0" y="365760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7C0916-7492-4215-B231-E5CD2AF89194}"/>
              </a:ext>
            </a:extLst>
          </p:cNvPr>
          <p:cNvGrpSpPr/>
          <p:nvPr/>
        </p:nvGrpSpPr>
        <p:grpSpPr>
          <a:xfrm>
            <a:off x="750303" y="3963497"/>
            <a:ext cx="3135854" cy="960968"/>
            <a:chOff x="5990198" y="3310806"/>
            <a:chExt cx="3135854" cy="960968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90B19341-E76F-4682-9EBE-934C5E04F5BD}"/>
                </a:ext>
              </a:extLst>
            </p:cNvPr>
            <p:cNvSpPr/>
            <p:nvPr/>
          </p:nvSpPr>
          <p:spPr>
            <a:xfrm>
              <a:off x="6302379" y="3391104"/>
              <a:ext cx="21372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0 1 1 1 1 1 1 1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B148FC51-800C-42FD-8FB7-46461300F8C7}"/>
                </a:ext>
              </a:extLst>
            </p:cNvPr>
            <p:cNvSpPr/>
            <p:nvPr/>
          </p:nvSpPr>
          <p:spPr>
            <a:xfrm>
              <a:off x="6190297" y="3791215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1 1 1 1 1 1 1 0 </a:t>
              </a:r>
            </a:p>
          </p:txBody>
        </p: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5193A9BE-6FF7-48E5-B107-0E72A40FAB50}"/>
                </a:ext>
              </a:extLst>
            </p:cNvPr>
            <p:cNvSpPr txBox="1"/>
            <p:nvPr/>
          </p:nvSpPr>
          <p:spPr>
            <a:xfrm>
              <a:off x="5990198" y="3752732"/>
              <a:ext cx="45752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latin typeface="Verdana"/>
                  <a:cs typeface="Verdana"/>
                </a:rPr>
                <a:t>-</a:t>
              </a:r>
            </a:p>
          </p:txBody>
        </p: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C80917AD-12C6-4B3B-A4FA-C3AE9E5E5A5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59" y="4271774"/>
              <a:ext cx="264559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4C2137-8FA1-40F3-9997-D49A2EC76B70}"/>
                </a:ext>
              </a:extLst>
            </p:cNvPr>
            <p:cNvSpPr txBox="1"/>
            <p:nvPr/>
          </p:nvSpPr>
          <p:spPr>
            <a:xfrm>
              <a:off x="8292169" y="3310806"/>
              <a:ext cx="833883" cy="88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  <a:endParaRPr lang="en-US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(-2)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F9C90-E8E8-43A4-9D8E-E408172956C9}"/>
              </a:ext>
            </a:extLst>
          </p:cNvPr>
          <p:cNvGrpSpPr/>
          <p:nvPr/>
        </p:nvGrpSpPr>
        <p:grpSpPr>
          <a:xfrm>
            <a:off x="4277247" y="5225827"/>
            <a:ext cx="2917906" cy="488091"/>
            <a:chOff x="4277247" y="5225827"/>
            <a:chExt cx="2917906" cy="488091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D241355B-5D22-4CEE-98EB-8701D5AF72CA}"/>
                </a:ext>
              </a:extLst>
            </p:cNvPr>
            <p:cNvSpPr/>
            <p:nvPr/>
          </p:nvSpPr>
          <p:spPr>
            <a:xfrm>
              <a:off x="4277247" y="5313808"/>
              <a:ext cx="28181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Verdana"/>
                  <a:cs typeface="Verdana"/>
                </a:rPr>
                <a:t> 0 1 1 1 1 1 1 1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2A0DC6-C05C-46C5-B39F-738775465972}"/>
                </a:ext>
              </a:extLst>
            </p:cNvPr>
            <p:cNvSpPr txBox="1"/>
            <p:nvPr/>
          </p:nvSpPr>
          <p:spPr>
            <a:xfrm>
              <a:off x="6361270" y="5225827"/>
              <a:ext cx="833883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accent1"/>
                  </a:solidFill>
                </a:rPr>
                <a:t>(127)</a:t>
              </a:r>
              <a:r>
                <a:rPr lang="en-US" baseline="-2500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75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57C0-56B5-432D-960B-C4EACD24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728B-DE0F-474C-A02E-C6E53301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Unsigned (base-2)</a:t>
            </a:r>
          </a:p>
          <a:p>
            <a:pPr lvl="1"/>
            <a:r>
              <a:rPr lang="en-US" dirty="0"/>
              <a:t>Signed (2’s complement)</a:t>
            </a:r>
          </a:p>
          <a:p>
            <a:r>
              <a:rPr lang="en-US" dirty="0"/>
              <a:t>Hex notation</a:t>
            </a:r>
          </a:p>
          <a:p>
            <a:r>
              <a:rPr lang="en-US" dirty="0"/>
              <a:t>Operations (e.g. </a:t>
            </a:r>
            <a:r>
              <a:rPr lang="en-US" dirty="0" err="1"/>
              <a:t>add,subtract</a:t>
            </a:r>
            <a:r>
              <a:rPr lang="en-US" dirty="0"/>
              <a:t>) on fixed-width integers can cause overflow</a:t>
            </a:r>
          </a:p>
        </p:txBody>
      </p:sp>
    </p:spTree>
    <p:extLst>
      <p:ext uri="{BB962C8B-B14F-4D97-AF65-F5344CB8AC3E}">
        <p14:creationId xmlns:p14="http://schemas.microsoft.com/office/powerpoint/2010/main" val="17467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mr-IN" altLang="zh-CN" dirty="0">
                <a:latin typeface="Arial"/>
                <a:cs typeface="Arial"/>
              </a:rPr>
              <a:t>…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kumimoji="1" lang="en-US" sz="3600" dirty="0">
                <a:latin typeface="Arial"/>
                <a:cs typeface="Arial"/>
              </a:rPr>
              <a:t>digital</a:t>
            </a:r>
          </a:p>
        </p:txBody>
      </p:sp>
      <p:pic>
        <p:nvPicPr>
          <p:cNvPr id="15" name="Picture 14" descr="51c9c1f8ce395fda220000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4" y="3775003"/>
            <a:ext cx="4759843" cy="2002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8022" y="2833756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Verdana"/>
                <a:cs typeface="Verdana"/>
              </a:defRPr>
            </a:lvl1pPr>
          </a:lstStyle>
          <a:p>
            <a:r>
              <a:rPr lang="en-US" dirty="0"/>
              <a:t>Digital signals: discrete (0 or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639" y="5834183"/>
            <a:ext cx="779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/>
                <a:cs typeface="Verdana"/>
              </a:rPr>
              <a:t>Digital components: transistors, logic gates </a:t>
            </a:r>
            <a:r>
              <a:rPr lang="mr-IN" sz="2400" dirty="0">
                <a:latin typeface="Verdana"/>
                <a:cs typeface="Verdana"/>
              </a:rPr>
              <a:t>…</a:t>
            </a:r>
            <a:endParaRPr lang="en-US" sz="2400" dirty="0">
              <a:latin typeface="Verdana"/>
              <a:cs typeface="Verdana"/>
            </a:endParaRPr>
          </a:p>
        </p:txBody>
      </p:sp>
      <p:pic>
        <p:nvPicPr>
          <p:cNvPr id="22" name="Picture 9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1" y="1645503"/>
            <a:ext cx="902689" cy="844325"/>
          </a:xfrm>
          <a:prstGeom prst="rect">
            <a:avLst/>
          </a:prstGeom>
        </p:spPr>
      </p:pic>
      <p:pic>
        <p:nvPicPr>
          <p:cNvPr id="23" name="Picture 13" descr="51c495ebce395f1b5a000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95" y="1425931"/>
            <a:ext cx="3902239" cy="1104192"/>
          </a:xfrm>
          <a:prstGeom prst="rect">
            <a:avLst/>
          </a:prstGeom>
        </p:spPr>
      </p:pic>
      <p:pic>
        <p:nvPicPr>
          <p:cNvPr id="24" name="Picture 10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11" y="1690580"/>
            <a:ext cx="846101" cy="79139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193269" y="3307750"/>
            <a:ext cx="499105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Easier</a:t>
            </a:r>
          </a:p>
          <a:p>
            <a:endParaRPr lang="en-US" altLang="zh-CN" sz="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Easier to design</a:t>
            </a:r>
            <a:endParaRPr lang="en-US" altLang="zh-CN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endParaRPr lang="en-US" altLang="zh-CN" sz="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>
              <a:buAutoNum type="arabicPeriod"/>
            </a:pPr>
            <a:r>
              <a:rPr lang="en-US" altLang="zh-CN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Robust to noise</a:t>
            </a:r>
          </a:p>
        </p:txBody>
      </p:sp>
      <p:sp>
        <p:nvSpPr>
          <p:cNvPr id="4" name="矩形 3"/>
          <p:cNvSpPr/>
          <p:nvPr/>
        </p:nvSpPr>
        <p:spPr>
          <a:xfrm>
            <a:off x="1511364" y="2382444"/>
            <a:ext cx="389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/>
                <a:cs typeface="Verdana"/>
              </a:rPr>
              <a:t>1</a:t>
            </a:r>
            <a:r>
              <a:rPr lang="zh-CN" altLang="en-US" dirty="0">
                <a:latin typeface="Verdana"/>
                <a:cs typeface="Verdana"/>
              </a:rPr>
              <a:t> </a:t>
            </a:r>
            <a:r>
              <a:rPr lang="en-US" altLang="zh-CN" dirty="0">
                <a:latin typeface="Verdana"/>
                <a:cs typeface="Verdana"/>
              </a:rPr>
              <a:t> 0</a:t>
            </a:r>
            <a:r>
              <a:rPr lang="zh-CN" altLang="en-US" dirty="0">
                <a:latin typeface="Verdana"/>
                <a:cs typeface="Verdana"/>
              </a:rPr>
              <a:t>  </a:t>
            </a:r>
            <a:r>
              <a:rPr lang="en-US" altLang="zh-CN" dirty="0">
                <a:latin typeface="Verdana"/>
                <a:cs typeface="Verdana"/>
              </a:rPr>
              <a:t>1  0   1  0  1  0  1  0   1  0</a:t>
            </a:r>
            <a:endParaRPr lang="zh-CN" alt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5590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rial"/>
                <a:cs typeface="Arial"/>
              </a:rPr>
              <a:t>Using bits to represent everything</a:t>
            </a:r>
            <a:endParaRPr kumimoji="1" lang="zh-CN" altLang="en-US" sz="3600" dirty="0">
              <a:latin typeface="Arial"/>
              <a:cs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600200"/>
            <a:ext cx="853534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Verdana"/>
                <a:cs typeface="Verdana"/>
              </a:rPr>
              <a:t>Bit = Binary digit,  0 or 1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A bit is too small to be useful</a:t>
            </a:r>
          </a:p>
          <a:p>
            <a:pPr lvl="1"/>
            <a:r>
              <a:rPr kumimoji="1" lang="en-US" altLang="zh-CN" dirty="0">
                <a:solidFill>
                  <a:prstClr val="black"/>
                </a:solidFill>
                <a:latin typeface="Verdana"/>
                <a:cs typeface="Verdana"/>
              </a:rPr>
              <a:t>A bit has 2 values; the English alphabet has 26 values (characters)</a:t>
            </a:r>
          </a:p>
          <a:p>
            <a:pPr marL="0" indent="0">
              <a:buNone/>
            </a:pPr>
            <a:endParaRPr kumimoji="1" lang="en-US" altLang="zh-CN" dirty="0">
              <a:latin typeface="Verdana"/>
              <a:cs typeface="Verdana"/>
            </a:endParaRPr>
          </a:p>
          <a:p>
            <a:r>
              <a:rPr kumimoji="1" lang="en-US" altLang="zh-CN" dirty="0">
                <a:latin typeface="Verdana"/>
                <a:cs typeface="Verdana"/>
              </a:rPr>
              <a:t>Idea: use a group of bits</a:t>
            </a:r>
          </a:p>
          <a:p>
            <a:pPr lvl="1"/>
            <a:r>
              <a:rPr lang="en-US" altLang="zh-CN" dirty="0">
                <a:latin typeface="Verdana"/>
                <a:cs typeface="Verdana"/>
              </a:rPr>
              <a:t>different bit patterns represent different “values”</a:t>
            </a:r>
          </a:p>
        </p:txBody>
      </p:sp>
    </p:spTree>
    <p:extLst>
      <p:ext uri="{BB962C8B-B14F-4D97-AF65-F5344CB8AC3E}">
        <p14:creationId xmlns:p14="http://schemas.microsoft.com/office/powerpoint/2010/main" val="319165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7" y="1417638"/>
            <a:ext cx="8685978" cy="905319"/>
          </a:xfrm>
        </p:spPr>
        <p:txBody>
          <a:bodyPr>
            <a:normAutofit/>
          </a:bodyPr>
          <a:lstStyle/>
          <a:p>
            <a:r>
              <a:rPr lang="en-US" dirty="0"/>
              <a:t>How many bit patterns can a group of 2 bits have?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3188" y="2692992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6082" y="2692343"/>
            <a:ext cx="538929" cy="58477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0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18578" y="2692343"/>
            <a:ext cx="324610" cy="270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204377" y="3814278"/>
            <a:ext cx="8685978" cy="819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bit patterns does a group of n bits have?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984457"/>
            <a:ext cx="14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be </a:t>
            </a:r>
          </a:p>
          <a:p>
            <a:r>
              <a:rPr lang="en-US" sz="2000" dirty="0"/>
              <a:t>either 0 or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8135" y="2814487"/>
            <a:ext cx="529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patterns of 2-bits: 00, 01, 10, 11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3359" y="4916231"/>
            <a:ext cx="2367487" cy="1750009"/>
            <a:chOff x="1473359" y="4916231"/>
            <a:chExt cx="2367487" cy="1750009"/>
          </a:xfrm>
        </p:grpSpPr>
        <p:sp>
          <p:nvSpPr>
            <p:cNvPr id="16" name="TextBox 15"/>
            <p:cNvSpPr txBox="1"/>
            <p:nvPr/>
          </p:nvSpPr>
          <p:spPr>
            <a:xfrm>
              <a:off x="1473359" y="4916231"/>
              <a:ext cx="2367487" cy="5847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</a:t>
              </a:r>
              <a:r>
                <a:rPr lang="en-US" sz="3200" baseline="-25000" dirty="0"/>
                <a:t>n-1</a:t>
              </a:r>
              <a:r>
                <a:rPr lang="en-US" sz="3200" dirty="0"/>
                <a:t>b</a:t>
              </a:r>
              <a:r>
                <a:rPr lang="en-US" sz="3200" baseline="-25000" dirty="0"/>
                <a:t>n-2</a:t>
              </a:r>
              <a:r>
                <a:rPr lang="en-US" sz="3200" dirty="0"/>
                <a:t>...b</a:t>
              </a:r>
              <a:r>
                <a:rPr lang="en-US" sz="3200" baseline="-25000" dirty="0"/>
                <a:t>1</a:t>
              </a:r>
              <a:r>
                <a:rPr lang="en-US" sz="3200" dirty="0"/>
                <a:t>b</a:t>
              </a:r>
              <a:r>
                <a:rPr lang="en-US" sz="3200" baseline="-25000" dirty="0"/>
                <a:t>0</a:t>
              </a:r>
              <a:endParaRPr lang="en-US" dirty="0"/>
            </a:p>
          </p:txBody>
        </p:sp>
        <p:sp>
          <p:nvSpPr>
            <p:cNvPr id="19" name="Left Brace 18"/>
            <p:cNvSpPr/>
            <p:nvPr/>
          </p:nvSpPr>
          <p:spPr>
            <a:xfrm rot="16200000">
              <a:off x="2342670" y="4864784"/>
              <a:ext cx="467060" cy="209071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4644" y="6204575"/>
              <a:ext cx="87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 bits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03840" y="4965438"/>
            <a:ext cx="3822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patterns of n-bits: 2</a:t>
            </a:r>
            <a:r>
              <a:rPr lang="en-US" sz="28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2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78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Digression: Any self-respecting CS person must memorize powers of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2423" y="1661089"/>
            <a:ext cx="1762021" cy="4677219"/>
            <a:chOff x="2957671" y="1491854"/>
            <a:chExt cx="1762021" cy="4677219"/>
          </a:xfrm>
        </p:grpSpPr>
        <p:sp>
          <p:nvSpPr>
            <p:cNvPr id="7" name="TextBox 6"/>
            <p:cNvSpPr txBox="1"/>
            <p:nvPr/>
          </p:nvSpPr>
          <p:spPr>
            <a:xfrm>
              <a:off x="2963333" y="1491854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0</a:t>
              </a:r>
              <a:r>
                <a:rPr lang="en-US" sz="2800" dirty="0"/>
                <a:t>   = 1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60502" y="183985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</a:t>
              </a:r>
              <a:r>
                <a:rPr lang="en-US" sz="2800" dirty="0"/>
                <a:t>   = 2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0502" y="2329198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2</a:t>
              </a:r>
              <a:r>
                <a:rPr lang="en-US" sz="2800" dirty="0"/>
                <a:t>   = 4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0502" y="2740382"/>
              <a:ext cx="1173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3</a:t>
              </a:r>
              <a:r>
                <a:rPr lang="en-US" sz="2800" dirty="0"/>
                <a:t>   = 8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3333" y="3075215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4</a:t>
              </a:r>
              <a:r>
                <a:rPr lang="en-US" sz="2800" dirty="0"/>
                <a:t>   = 16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333" y="347647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5</a:t>
              </a:r>
              <a:r>
                <a:rPr lang="en-US" sz="2800" dirty="0"/>
                <a:t>   = 32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0502" y="3999699"/>
              <a:ext cx="13555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6</a:t>
              </a:r>
              <a:r>
                <a:rPr lang="en-US" sz="2800" dirty="0"/>
                <a:t>   = 64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7671" y="434769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7</a:t>
              </a:r>
              <a:r>
                <a:rPr lang="en-US" sz="2800" dirty="0"/>
                <a:t>   = 128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7671" y="4837043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8</a:t>
              </a:r>
              <a:r>
                <a:rPr lang="en-US" sz="2800" dirty="0"/>
                <a:t>   = 256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671" y="5248227"/>
              <a:ext cx="15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9</a:t>
              </a:r>
              <a:r>
                <a:rPr lang="en-US" sz="2800" dirty="0"/>
                <a:t>   = 512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7671" y="5645853"/>
              <a:ext cx="176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baseline="30000" dirty="0"/>
                <a:t>10</a:t>
              </a:r>
              <a:r>
                <a:rPr lang="en-US" sz="2800" dirty="0"/>
                <a:t>  = 1024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6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5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5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A1339-6914-42E1-B0CE-B6F2566177EB}"/>
              </a:ext>
            </a:extLst>
          </p:cNvPr>
          <p:cNvSpPr txBox="1"/>
          <p:nvPr/>
        </p:nvSpPr>
        <p:spPr>
          <a:xfrm>
            <a:off x="4082764" y="3015093"/>
            <a:ext cx="833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  <a:r>
              <a:rPr lang="en-US" sz="6000" baseline="30000" dirty="0"/>
              <a:t>8</a:t>
            </a:r>
            <a:endParaRPr lang="en-US" sz="6000" dirty="0"/>
          </a:p>
        </p:txBody>
      </p:sp>
      <p:pic>
        <p:nvPicPr>
          <p:cNvPr id="32770" name="Picture 2" descr="Bang good Buzzer Alarm Push Button Lottery Trivia Quiz Game Red Light With  Sound - US$11.99-arrival notice">
            <a:extLst>
              <a:ext uri="{FF2B5EF4-FFF2-40B4-BE49-F238E27FC236}">
                <a16:creationId xmlns:a16="http://schemas.microsoft.com/office/drawing/2014/main" id="{A66F0001-F47B-4FFE-8820-E0BF4B9F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41" y="2847775"/>
            <a:ext cx="1458920" cy="14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08187"/>
      </p:ext>
    </p:extLst>
  </p:cSld>
  <p:clrMapOvr>
    <a:masterClrMapping/>
  </p:clrMapOvr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68927</TotalTime>
  <Words>1549</Words>
  <Application>Microsoft Office PowerPoint</Application>
  <PresentationFormat>On-screen Show (4:3)</PresentationFormat>
  <Paragraphs>399</Paragraphs>
  <Slides>36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Gill Sans</vt:lpstr>
      <vt:lpstr>Arial</vt:lpstr>
      <vt:lpstr>Calibri</vt:lpstr>
      <vt:lpstr>Consolas</vt:lpstr>
      <vt:lpstr>Courier New</vt:lpstr>
      <vt:lpstr>Tahoma</vt:lpstr>
      <vt:lpstr>Verdana</vt:lpstr>
      <vt:lpstr>CloudVisor-Austin</vt:lpstr>
      <vt:lpstr>Equation</vt:lpstr>
      <vt:lpstr>Bits, Bytes, Ints</vt:lpstr>
      <vt:lpstr>Lesson plan</vt:lpstr>
      <vt:lpstr>The language of technology has evolved from analog signals…</vt:lpstr>
      <vt:lpstr>… to digital</vt:lpstr>
      <vt:lpstr>Using bits to represent everything</vt:lpstr>
      <vt:lpstr>Question</vt:lpstr>
      <vt:lpstr>Digression: Any self-respecting CS person must memorize powers of 2</vt:lpstr>
      <vt:lpstr>PowerPoint Presentation</vt:lpstr>
      <vt:lpstr>PowerPoint Presentation</vt:lpstr>
      <vt:lpstr>Approximations of powers of 2</vt:lpstr>
      <vt:lpstr>PowerPoint Presentation</vt:lpstr>
      <vt:lpstr>Represent non-negative integer</vt:lpstr>
      <vt:lpstr>Represent unsigned integer</vt:lpstr>
      <vt:lpstr>Examples</vt:lpstr>
      <vt:lpstr>Byte</vt:lpstr>
      <vt:lpstr>Byte</vt:lpstr>
      <vt:lpstr>PowerPoint Presentation</vt:lpstr>
      <vt:lpstr>PowerPoint Presentation</vt:lpstr>
      <vt:lpstr>Most and least significant bit</vt:lpstr>
      <vt:lpstr>What we’ve learnt so far</vt:lpstr>
      <vt:lpstr>Describing bit patterns in a human-readable way</vt:lpstr>
      <vt:lpstr>Describing a bit pattern: hex notation</vt:lpstr>
      <vt:lpstr>Breakout time!</vt:lpstr>
      <vt:lpstr>Breakout exercises</vt:lpstr>
      <vt:lpstr>Lesson plan</vt:lpstr>
      <vt:lpstr>Unsigned int addition</vt:lpstr>
      <vt:lpstr>Unsigned int subtraction</vt:lpstr>
      <vt:lpstr>PowerPoint Presentation</vt:lpstr>
      <vt:lpstr>Strawman </vt:lpstr>
      <vt:lpstr>Two’s complement</vt:lpstr>
      <vt:lpstr>Two’s complement</vt:lpstr>
      <vt:lpstr>Two’s complement</vt:lpstr>
      <vt:lpstr>Basic facts of 2’s complement</vt:lpstr>
      <vt:lpstr>Signed addition on hardware</vt:lpstr>
      <vt:lpstr>Signed subtraction on hardware</vt:lpstr>
      <vt:lpstr>Summary</vt:lpstr>
    </vt:vector>
  </TitlesOfParts>
  <Company>fudan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VFlash</dc:title>
  <dc:creator>xiang song</dc:creator>
  <cp:lastModifiedBy>Jinyang Li</cp:lastModifiedBy>
  <cp:revision>5834</cp:revision>
  <cp:lastPrinted>2019-09-04T20:49:47Z</cp:lastPrinted>
  <dcterms:created xsi:type="dcterms:W3CDTF">2012-08-17T04:52:30Z</dcterms:created>
  <dcterms:modified xsi:type="dcterms:W3CDTF">2020-09-09T17:47:08Z</dcterms:modified>
</cp:coreProperties>
</file>